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307A2-5B6B-4D68-9072-2A97EB17F1F2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BC11-DCB0-4C18-90D0-5F189D4366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5668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307A2-5B6B-4D68-9072-2A97EB17F1F2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BC11-DCB0-4C18-90D0-5F189D4366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021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307A2-5B6B-4D68-9072-2A97EB17F1F2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BC11-DCB0-4C18-90D0-5F189D4366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5707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307A2-5B6B-4D68-9072-2A97EB17F1F2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BC11-DCB0-4C18-90D0-5F189D4366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5590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307A2-5B6B-4D68-9072-2A97EB17F1F2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BC11-DCB0-4C18-90D0-5F189D4366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7746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307A2-5B6B-4D68-9072-2A97EB17F1F2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BC11-DCB0-4C18-90D0-5F189D4366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5315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307A2-5B6B-4D68-9072-2A97EB17F1F2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BC11-DCB0-4C18-90D0-5F189D4366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2061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307A2-5B6B-4D68-9072-2A97EB17F1F2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BC11-DCB0-4C18-90D0-5F189D4366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6338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307A2-5B6B-4D68-9072-2A97EB17F1F2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BC11-DCB0-4C18-90D0-5F189D4366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4843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307A2-5B6B-4D68-9072-2A97EB17F1F2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BC11-DCB0-4C18-90D0-5F189D4366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163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307A2-5B6B-4D68-9072-2A97EB17F1F2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BC11-DCB0-4C18-90D0-5F189D4366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3446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307A2-5B6B-4D68-9072-2A97EB17F1F2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4BC11-DCB0-4C18-90D0-5F189D4366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23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35696" y="40432"/>
            <a:ext cx="6258766" cy="46166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softEdge"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Evite les confusions </a:t>
            </a:r>
            <a:r>
              <a:rPr lang="fr-FR" sz="2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avec MAMIE GRAMMAIRE</a:t>
            </a:r>
            <a:endParaRPr lang="fr-FR" sz="24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993" y="201670"/>
            <a:ext cx="703033" cy="11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3881297" y="479714"/>
            <a:ext cx="1600509" cy="24622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 Aujourd’hui le mot : 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84612" y="848906"/>
            <a:ext cx="495649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endParaRPr lang="fr-FR" sz="40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065484" y="2060848"/>
            <a:ext cx="1303243" cy="24622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latin typeface="Arial Black" pitchFamily="34" charset="0"/>
              </a:rPr>
              <a:t>Il peut être : </a:t>
            </a:r>
          </a:p>
        </p:txBody>
      </p:sp>
      <p:sp>
        <p:nvSpPr>
          <p:cNvPr id="9" name="Rectangle 8"/>
          <p:cNvSpPr/>
          <p:nvPr/>
        </p:nvSpPr>
        <p:spPr>
          <a:xfrm>
            <a:off x="1898039" y="5229200"/>
            <a:ext cx="1161793" cy="33855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Préposition</a:t>
            </a:r>
            <a:endParaRPr lang="fr-FR" sz="16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83600" y="2476889"/>
            <a:ext cx="3808030" cy="33855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</a:t>
            </a:r>
            <a:r>
              <a:rPr lang="fr-FR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Verbe </a:t>
            </a:r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auxiliaire </a:t>
            </a:r>
            <a:r>
              <a:rPr lang="fr-FR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AVOIR </a:t>
            </a:r>
            <a:r>
              <a:rPr lang="fr-FR" sz="16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fr-FR" sz="1600" b="1" dirty="0">
                <a:solidFill>
                  <a:srgbClr val="FF0000"/>
                </a:solidFill>
                <a:latin typeface="Arial Black" pitchFamily="34" charset="0"/>
              </a:rPr>
              <a:t>(au présent</a:t>
            </a:r>
            <a:r>
              <a:rPr lang="fr-FR" sz="1600" b="1" dirty="0" smtClean="0">
                <a:solidFill>
                  <a:srgbClr val="FF0000"/>
                </a:solidFill>
                <a:latin typeface="Arial Black" pitchFamily="34" charset="0"/>
              </a:rPr>
              <a:t>)</a:t>
            </a:r>
            <a:endParaRPr lang="fr-FR" sz="16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98" y="2124220"/>
            <a:ext cx="822240" cy="1016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à coins arrondis 11"/>
          <p:cNvSpPr/>
          <p:nvPr/>
        </p:nvSpPr>
        <p:spPr>
          <a:xfrm>
            <a:off x="5220072" y="2307069"/>
            <a:ext cx="1682482" cy="101674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FF0000"/>
                </a:solidFill>
                <a:latin typeface="Arial Black" pitchFamily="34" charset="0"/>
              </a:rPr>
              <a:t>Attention</a:t>
            </a:r>
            <a:br>
              <a:rPr lang="fr-FR" sz="1200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J’ = </a:t>
            </a:r>
            <a:r>
              <a:rPr lang="fr-FR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AI </a:t>
            </a:r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</a:p>
          <a:p>
            <a:pPr algn="ctr"/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Tu = </a:t>
            </a:r>
            <a:r>
              <a:rPr lang="fr-FR" sz="11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(Avec un S)</a:t>
            </a:r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fr-FR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</a:t>
            </a:r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Il = </a:t>
            </a:r>
            <a:r>
              <a:rPr lang="fr-FR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 </a:t>
            </a:r>
            <a:r>
              <a:rPr lang="fr-FR" sz="11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(Sans S) </a:t>
            </a:r>
          </a:p>
        </p:txBody>
      </p:sp>
      <p:sp>
        <p:nvSpPr>
          <p:cNvPr id="13" name="Rectangle avec flèche vers le bas 12"/>
          <p:cNvSpPr/>
          <p:nvPr/>
        </p:nvSpPr>
        <p:spPr>
          <a:xfrm>
            <a:off x="1719074" y="4509120"/>
            <a:ext cx="1457504" cy="679659"/>
          </a:xfrm>
          <a:prstGeom prst="downArrowCallout">
            <a:avLst>
              <a:gd name="adj1" fmla="val 50000"/>
              <a:gd name="adj2" fmla="val 12408"/>
              <a:gd name="adj3" fmla="val 7757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tx1"/>
                </a:solidFill>
                <a:latin typeface="Arial Black" pitchFamily="34" charset="0"/>
              </a:rPr>
              <a:t>Avec ACCENT sur le </a:t>
            </a:r>
            <a:r>
              <a:rPr lang="fr-FR" b="1" dirty="0">
                <a:solidFill>
                  <a:srgbClr val="FF0000"/>
                </a:solidFill>
                <a:latin typeface="Arial Black" pitchFamily="34" charset="0"/>
              </a:rPr>
              <a:t>à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5868144" y="778669"/>
            <a:ext cx="2880320" cy="6341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0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endParaRPr lang="fr-FR" sz="1000" b="1" dirty="0">
              <a:solidFill>
                <a:schemeClr val="tx1"/>
              </a:solidFill>
              <a:latin typeface="Arial Black" pitchFamily="34" charset="0"/>
            </a:endParaRPr>
          </a:p>
          <a:p>
            <a:endParaRPr lang="fr-FR" sz="10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fr-FR" sz="1000" b="1" dirty="0" smtClean="0">
                <a:solidFill>
                  <a:schemeClr val="tx1"/>
                </a:solidFill>
                <a:latin typeface="Arial Black" pitchFamily="34" charset="0"/>
              </a:rPr>
              <a:t>Ne confonds pas avec :</a:t>
            </a:r>
          </a:p>
          <a:p>
            <a:pPr marL="171450" indent="-171450">
              <a:buFontTx/>
              <a:buChar char="-"/>
            </a:pPr>
            <a:r>
              <a:rPr lang="fr-FR" sz="1200" dirty="0" smtClean="0"/>
              <a:t>LA </a:t>
            </a:r>
            <a:r>
              <a:rPr lang="fr-FR" sz="1200" dirty="0"/>
              <a:t>LETTRE </a:t>
            </a:r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A</a:t>
            </a:r>
            <a:r>
              <a:rPr lang="fr-FR" sz="800" b="1" dirty="0" smtClean="0">
                <a:solidFill>
                  <a:schemeClr val="tx1"/>
                </a:solidFill>
                <a:latin typeface="Arial Black" pitchFamily="34" charset="0"/>
              </a:rPr>
              <a:t> (1</a:t>
            </a:r>
            <a:r>
              <a:rPr lang="fr-FR" sz="800" b="1" baseline="30000" dirty="0" smtClean="0">
                <a:solidFill>
                  <a:schemeClr val="tx1"/>
                </a:solidFill>
                <a:latin typeface="Arial Black" pitchFamily="34" charset="0"/>
              </a:rPr>
              <a:t>ère</a:t>
            </a:r>
            <a:r>
              <a:rPr lang="fr-FR" sz="800" b="1" dirty="0" smtClean="0">
                <a:solidFill>
                  <a:schemeClr val="tx1"/>
                </a:solidFill>
                <a:latin typeface="Arial Black" pitchFamily="34" charset="0"/>
              </a:rPr>
              <a:t> lettre de l’Alphabet)</a:t>
            </a:r>
            <a:endParaRPr lang="fr-FR" sz="800" dirty="0"/>
          </a:p>
          <a:p>
            <a:pPr marL="171450" indent="-171450">
              <a:buFontTx/>
              <a:buChar char="-"/>
            </a:pPr>
            <a:r>
              <a:rPr lang="fr-FR" sz="1200" dirty="0" smtClean="0"/>
              <a:t>l’interjection </a:t>
            </a:r>
            <a:r>
              <a:rPr lang="fr-FR" sz="1200" dirty="0"/>
              <a:t>: </a:t>
            </a:r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AH </a:t>
            </a:r>
            <a:r>
              <a:rPr lang="fr-FR" sz="12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HA</a:t>
            </a:r>
          </a:p>
          <a:p>
            <a:pPr marL="171450" indent="-171450">
              <a:buFontTx/>
              <a:buChar char="-"/>
            </a:pPr>
            <a:endParaRPr lang="fr-FR" sz="1200" dirty="0"/>
          </a:p>
          <a:p>
            <a:pPr marL="171450" indent="-171450">
              <a:buFontTx/>
              <a:buChar char="-"/>
            </a:pPr>
            <a:r>
              <a:rPr lang="fr-FR" sz="1200" dirty="0" smtClean="0"/>
              <a:t> </a:t>
            </a:r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endParaRPr lang="fr-FR" sz="1100" b="1" dirty="0" smtClean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  <a:p>
            <a:endParaRPr lang="fr-FR" sz="1100" dirty="0"/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69" y="4670660"/>
            <a:ext cx="1004539" cy="778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1166993" y="3033246"/>
            <a:ext cx="238394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Il                 vraiment un beau costume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488072" y="2984980"/>
            <a:ext cx="288862" cy="27699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</a:t>
            </a:r>
            <a:endParaRPr lang="fr-FR" sz="12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59632" y="5760519"/>
            <a:ext cx="384509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Je  termine ce devoir             temps,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607046" y="5739401"/>
            <a:ext cx="288862" cy="27699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à</a:t>
            </a:r>
            <a:endParaRPr lang="fr-FR" sz="12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2137525" y="1638350"/>
            <a:ext cx="4971521" cy="33855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Arial Rounded MT Bold" pitchFamily="34" charset="0"/>
                <a:cs typeface="Aharoni" pitchFamily="2" charset="-79"/>
              </a:rPr>
              <a:t>C’est le </a:t>
            </a:r>
            <a:r>
              <a:rPr lang="fr-FR" sz="1600" b="1" dirty="0" smtClean="0">
                <a:latin typeface="Arial Rounded MT Bold" pitchFamily="34" charset="0"/>
                <a:cs typeface="Aharoni" pitchFamily="2" charset="-79"/>
              </a:rPr>
              <a:t>mot que tout le monde confond le plus !</a:t>
            </a:r>
            <a:endParaRPr lang="fr-FR" sz="1600" b="1" dirty="0">
              <a:latin typeface="Arial Rounded MT Bold" pitchFamily="34" charset="0"/>
              <a:cs typeface="Aharoni" pitchFamily="2" charset="-79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1056029" y="3470749"/>
            <a:ext cx="5327054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On peut le remplacer par le même verbe </a:t>
            </a:r>
            <a:r>
              <a:rPr lang="fr-FR" sz="1400" b="1" dirty="0" smtClean="0">
                <a:ln w="1905"/>
                <a:solidFill>
                  <a:schemeClr val="tx2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AVOIR</a:t>
            </a:r>
            <a:r>
              <a:rPr lang="fr-FR" sz="14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fr-FR" sz="1000" b="1" dirty="0" smtClean="0">
                <a:latin typeface="Arial Black" pitchFamily="34" charset="0"/>
              </a:rPr>
              <a:t>à l’IMPARFAIT:</a:t>
            </a:r>
            <a:r>
              <a:rPr lang="fr-FR" sz="1000" b="1" dirty="0">
                <a:latin typeface="Arial Black" pitchFamily="34" charset="0"/>
              </a:rPr>
              <a:t> </a:t>
            </a:r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Il AVAIT</a:t>
            </a:r>
            <a:r>
              <a:rPr lang="fr-FR" sz="1000" b="1" dirty="0" smtClean="0">
                <a:latin typeface="Arial Black" pitchFamily="34" charset="0"/>
              </a:rPr>
              <a:t> 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87208" y="3933056"/>
            <a:ext cx="360081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Il                           vraiment un beau costume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518509" y="3871501"/>
            <a:ext cx="619016" cy="27699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fr-FR" sz="1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</a:t>
            </a:r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VAIT</a:t>
            </a:r>
            <a:endParaRPr lang="fr-FR" sz="12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5352703" y="5163943"/>
            <a:ext cx="3024337" cy="8120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Prends bien l’habitude de dire </a:t>
            </a:r>
            <a:br>
              <a:rPr lang="fr-FR" sz="16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fr-FR" sz="16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à CHAQUE FOIS </a:t>
            </a:r>
            <a:r>
              <a:rPr lang="fr-FR" sz="1200" b="1" dirty="0" smtClean="0">
                <a:solidFill>
                  <a:srgbClr val="FF0000"/>
                </a:solidFill>
                <a:latin typeface="Arial Black" pitchFamily="34" charset="0"/>
              </a:rPr>
              <a:t>A / AVAIT </a:t>
            </a:r>
          </a:p>
          <a:p>
            <a:pPr algn="ctr"/>
            <a:r>
              <a:rPr lang="fr-FR" sz="16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pour </a:t>
            </a:r>
            <a:r>
              <a:rPr lang="fr-FR" sz="16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retrouver le verbe. </a:t>
            </a:r>
          </a:p>
        </p:txBody>
      </p:sp>
      <p:sp>
        <p:nvSpPr>
          <p:cNvPr id="25" name="Rectangle à coins arrondis 24"/>
          <p:cNvSpPr/>
          <p:nvPr/>
        </p:nvSpPr>
        <p:spPr>
          <a:xfrm>
            <a:off x="3582242" y="4509120"/>
            <a:ext cx="1150194" cy="65482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b="1" dirty="0" smtClean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fr-FR" sz="1600" b="1" dirty="0" err="1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Invariable</a:t>
            </a:r>
            <a:r>
              <a:rPr lang="fr-FR" sz="1600" b="1" dirty="0" err="1" smtClean="0">
                <a:solidFill>
                  <a:srgbClr val="FF0000"/>
                </a:solidFill>
                <a:latin typeface="Arial Black" pitchFamily="34" charset="0"/>
              </a:rPr>
              <a:t>bien</a:t>
            </a:r>
            <a:r>
              <a:rPr lang="fr-FR" sz="16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fr-FR" sz="1600" b="1" dirty="0">
                <a:solidFill>
                  <a:srgbClr val="FF0000"/>
                </a:solidFill>
                <a:latin typeface="Arial Black" pitchFamily="34" charset="0"/>
              </a:rPr>
              <a:t>sûr </a:t>
            </a:r>
          </a:p>
          <a:p>
            <a:pPr algn="ctr"/>
            <a:endParaRPr lang="fr-FR" sz="1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5145" y="6355732"/>
            <a:ext cx="766626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Dans les </a:t>
            </a:r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dictées</a:t>
            </a:r>
            <a:r>
              <a:rPr lang="fr-FR" sz="1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notamment au </a:t>
            </a:r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COLLEGE</a:t>
            </a:r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tu perds </a:t>
            </a:r>
            <a:r>
              <a:rPr lang="fr-FR" sz="1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 </a:t>
            </a:r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POINTS </a:t>
            </a:r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si tu confonds </a:t>
            </a:r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 </a:t>
            </a:r>
            <a:r>
              <a:rPr lang="fr-FR" sz="1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et </a:t>
            </a:r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à </a:t>
            </a:r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alors </a:t>
            </a:r>
            <a:r>
              <a:rPr lang="fr-FR" sz="1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FAIS ATTENTION </a:t>
            </a:r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!!</a:t>
            </a:r>
            <a:endParaRPr lang="fr-FR" sz="1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88599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126</Words>
  <Application>Microsoft Office PowerPoint</Application>
  <PresentationFormat>Affichage à l'écran (4:3)</PresentationFormat>
  <Paragraphs>31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Doudou</dc:creator>
  <cp:lastModifiedBy>Doudou</cp:lastModifiedBy>
  <cp:revision>2</cp:revision>
  <dcterms:created xsi:type="dcterms:W3CDTF">2012-08-31T09:33:44Z</dcterms:created>
  <dcterms:modified xsi:type="dcterms:W3CDTF">2012-08-31T09:34:58Z</dcterms:modified>
</cp:coreProperties>
</file>