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FD3A-583B-44C6-B5C7-E393D6E483D8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CC047-BE1C-48CD-A247-FE13ECAA52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079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84A9C-394E-476F-A4D7-6C71AD38BB8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714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91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30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282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164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756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441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035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785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164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27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531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F43AF-8E66-4EA3-91C0-17C32F9CA41E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1B0EC-C9A2-4FC3-A796-A53543EF6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08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76" y="1684720"/>
            <a:ext cx="15525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77220" y="116632"/>
            <a:ext cx="59827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L’Adjectif qualificatif</a:t>
            </a:r>
          </a:p>
        </p:txBody>
      </p:sp>
      <p:sp>
        <p:nvSpPr>
          <p:cNvPr id="5" name="Rectangle 4"/>
          <p:cNvSpPr/>
          <p:nvPr/>
        </p:nvSpPr>
        <p:spPr>
          <a:xfrm>
            <a:off x="222055" y="886074"/>
            <a:ext cx="8524895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L’Adjectif qualificatif  (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ADJI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) est </a:t>
            </a:r>
            <a:r>
              <a:rPr lang="fr-FR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un mot variable qui </a:t>
            </a:r>
            <a:r>
              <a:rPr lang="fr-FR" sz="2000" b="1" dirty="0">
                <a:solidFill>
                  <a:srgbClr val="FF0000"/>
                </a:solidFill>
              </a:rPr>
              <a:t>d</a:t>
            </a:r>
            <a:r>
              <a:rPr lang="fr-FR" sz="2000" b="1" dirty="0" smtClean="0">
                <a:solidFill>
                  <a:srgbClr val="FF0000"/>
                </a:solidFill>
              </a:rPr>
              <a:t>étermine 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le </a:t>
            </a:r>
            <a:r>
              <a:rPr lang="fr-FR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nom 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commun.</a:t>
            </a:r>
            <a:endParaRPr lang="fr-FR" sz="2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8333" y="1286184"/>
            <a:ext cx="65370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En fait, Adji est le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meilleur copain du nom !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2081903" y="2181744"/>
            <a:ext cx="937580" cy="12696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092860" y="3703842"/>
            <a:ext cx="5963341" cy="52322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ADJI a 3 fonctions spécifiques </a:t>
            </a:r>
            <a:endParaRPr lang="fr-FR" sz="2800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148" y="1878738"/>
            <a:ext cx="1351289" cy="150143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747176" y="4181520"/>
            <a:ext cx="131208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Epithète</a:t>
            </a:r>
            <a:endParaRPr lang="fr-FR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28985" y="4122178"/>
            <a:ext cx="124559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Attribut</a:t>
            </a:r>
            <a:endParaRPr lang="fr-FR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9401" y="4583843"/>
            <a:ext cx="31143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se trouve JUSTE à côté de son nom</a:t>
            </a:r>
            <a:b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(devant ou derrière) </a:t>
            </a:r>
            <a:endParaRPr lang="fr-FR" sz="1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730" y="5149724"/>
            <a:ext cx="566312" cy="629236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325248" y="5241244"/>
            <a:ext cx="466869" cy="632219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542849" y="2149368"/>
            <a:ext cx="1420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Et moi,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 je sens le gaz !!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42" name="Bulle ronde 41"/>
          <p:cNvSpPr/>
          <p:nvPr/>
        </p:nvSpPr>
        <p:spPr>
          <a:xfrm>
            <a:off x="288812" y="2083220"/>
            <a:ext cx="1674725" cy="532407"/>
          </a:xfrm>
          <a:prstGeom prst="wedgeEllipseCallout">
            <a:avLst>
              <a:gd name="adj1" fmla="val 62170"/>
              <a:gd name="adj2" fmla="val 1428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495857" y="3386962"/>
            <a:ext cx="4989316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Je rectifie : le meilleur copain du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nom…  et </a:t>
            </a:r>
            <a:r>
              <a:rPr lang="fr-FR" sz="1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du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déterminant.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5074531" y="1838491"/>
            <a:ext cx="1446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err="1" smtClean="0">
                <a:latin typeface="Arial Black" pitchFamily="34" charset="0"/>
              </a:rPr>
              <a:t>Houech</a:t>
            </a:r>
            <a:r>
              <a:rPr lang="fr-FR" sz="1000" b="1" dirty="0" smtClean="0">
                <a:latin typeface="Arial Black" pitchFamily="34" charset="0"/>
              </a:rPr>
              <a:t> les gars 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47" name="Bulle ronde 46"/>
          <p:cNvSpPr/>
          <p:nvPr/>
        </p:nvSpPr>
        <p:spPr>
          <a:xfrm>
            <a:off x="4951420" y="1731581"/>
            <a:ext cx="1692453" cy="438342"/>
          </a:xfrm>
          <a:prstGeom prst="wedgeEllipseCallout">
            <a:avLst>
              <a:gd name="adj1" fmla="val 70605"/>
              <a:gd name="adj2" fmla="val 3400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6013006" y="3300637"/>
            <a:ext cx="263726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 eux trois, ils forment le GROUPE NOMINAL</a:t>
            </a:r>
            <a:endParaRPr lang="fr-FR" sz="900" dirty="0"/>
          </a:p>
        </p:txBody>
      </p:sp>
      <p:sp>
        <p:nvSpPr>
          <p:cNvPr id="49" name="Rectangle 48"/>
          <p:cNvSpPr/>
          <p:nvPr/>
        </p:nvSpPr>
        <p:spPr>
          <a:xfrm>
            <a:off x="6324398" y="3488162"/>
            <a:ext cx="204254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Ils s’accordent comme des chefs !</a:t>
            </a:r>
            <a:endParaRPr lang="fr-FR" sz="900" dirty="0"/>
          </a:p>
        </p:txBody>
      </p:sp>
      <p:sp>
        <p:nvSpPr>
          <p:cNvPr id="50" name="Rectangle à coins arrondis 49"/>
          <p:cNvSpPr/>
          <p:nvPr/>
        </p:nvSpPr>
        <p:spPr>
          <a:xfrm rot="21045624">
            <a:off x="124520" y="3773343"/>
            <a:ext cx="1408068" cy="67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 retenir absolument 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197" y="5177133"/>
            <a:ext cx="578468" cy="63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95" y="5166405"/>
            <a:ext cx="578468" cy="63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Rectangle 53"/>
          <p:cNvSpPr/>
          <p:nvPr/>
        </p:nvSpPr>
        <p:spPr>
          <a:xfrm>
            <a:off x="353247" y="5829000"/>
            <a:ext cx="3792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87909" y="5832120"/>
            <a:ext cx="640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belle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462803" y="5798106"/>
            <a:ext cx="855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voiture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318107" y="5778960"/>
            <a:ext cx="640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rouge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91574" y="6078744"/>
            <a:ext cx="10358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00" b="1" dirty="0">
                <a:solidFill>
                  <a:srgbClr val="FF0000"/>
                </a:solidFill>
              </a:rPr>
              <a:t>Épithète</a:t>
            </a:r>
            <a:br>
              <a:rPr lang="fr-FR" sz="1000" b="1" dirty="0">
                <a:solidFill>
                  <a:srgbClr val="FF0000"/>
                </a:solidFill>
              </a:rPr>
            </a:br>
            <a:r>
              <a:rPr lang="fr-FR" sz="1000" b="1" dirty="0">
                <a:solidFill>
                  <a:srgbClr val="FF0000"/>
                </a:solidFill>
              </a:rPr>
              <a:t> du nom voiture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129602" y="6046478"/>
            <a:ext cx="10358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00" b="1" dirty="0" smtClean="0">
                <a:solidFill>
                  <a:srgbClr val="FF0000"/>
                </a:solidFill>
              </a:rPr>
              <a:t>Épithète</a:t>
            </a:r>
            <a:br>
              <a:rPr lang="fr-FR" sz="1000" b="1" dirty="0" smtClean="0">
                <a:solidFill>
                  <a:srgbClr val="FF0000"/>
                </a:solidFill>
              </a:rPr>
            </a:br>
            <a:r>
              <a:rPr lang="fr-FR" sz="1000" b="1" dirty="0" smtClean="0">
                <a:solidFill>
                  <a:srgbClr val="FF0000"/>
                </a:solidFill>
              </a:rPr>
              <a:t> </a:t>
            </a:r>
            <a:r>
              <a:rPr lang="fr-FR" sz="1000" b="1" dirty="0">
                <a:solidFill>
                  <a:srgbClr val="FF0000"/>
                </a:solidFill>
              </a:rPr>
              <a:t>du nom voiture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92670" y="4436266"/>
            <a:ext cx="28381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est séparé de son nom </a:t>
            </a:r>
            <a:b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 un verbe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3573549" y="4919087"/>
            <a:ext cx="466869" cy="632219"/>
          </a:xfrm>
          <a:prstGeom prst="rect">
            <a:avLst/>
          </a:prstGeom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693" y="4928565"/>
            <a:ext cx="566312" cy="629236"/>
          </a:xfrm>
          <a:prstGeom prst="rect">
            <a:avLst/>
          </a:prstGeom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088" y="4869160"/>
            <a:ext cx="578468" cy="63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964" y="4941168"/>
            <a:ext cx="657814" cy="81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ectangle 64"/>
          <p:cNvSpPr/>
          <p:nvPr/>
        </p:nvSpPr>
        <p:spPr>
          <a:xfrm>
            <a:off x="3651835" y="5569495"/>
            <a:ext cx="3792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366614" y="5569495"/>
            <a:ext cx="640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belle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091085" y="5569495"/>
            <a:ext cx="855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voiture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866359" y="5557801"/>
            <a:ext cx="49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est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330826" y="4227062"/>
            <a:ext cx="272320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Epithète détachée</a:t>
            </a:r>
            <a:endParaRPr lang="fr-FR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604309" y="4581128"/>
            <a:ext cx="21876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est séparé de son nom </a:t>
            </a:r>
            <a:b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 une virgule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3" name="Image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05" y="5422593"/>
            <a:ext cx="566312" cy="629236"/>
          </a:xfrm>
          <a:prstGeom prst="rect">
            <a:avLst/>
          </a:prstGeom>
        </p:spPr>
      </p:pic>
      <p:pic>
        <p:nvPicPr>
          <p:cNvPr id="74" name="Image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6360834" y="5498893"/>
            <a:ext cx="466869" cy="632219"/>
          </a:xfrm>
          <a:prstGeom prst="rect">
            <a:avLst/>
          </a:prstGeom>
        </p:spPr>
      </p:pic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897" y="5446832"/>
            <a:ext cx="578468" cy="63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991" y="5446832"/>
            <a:ext cx="657814" cy="81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Rectangle 77"/>
          <p:cNvSpPr/>
          <p:nvPr/>
        </p:nvSpPr>
        <p:spPr>
          <a:xfrm>
            <a:off x="6509013" y="6138430"/>
            <a:ext cx="3792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531752" y="6133852"/>
            <a:ext cx="640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belle 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704709" y="6133851"/>
            <a:ext cx="855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voiture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8225310" y="6109521"/>
            <a:ext cx="640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roule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33" y="6219182"/>
            <a:ext cx="1333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316" y="6235402"/>
            <a:ext cx="1333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Rectangle 63"/>
          <p:cNvSpPr/>
          <p:nvPr/>
        </p:nvSpPr>
        <p:spPr>
          <a:xfrm>
            <a:off x="5310887" y="6400157"/>
            <a:ext cx="353891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Ceci pour davantage le mettre en valeur </a:t>
            </a:r>
            <a:endParaRPr lang="fr-FR" sz="11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290037" y="5013176"/>
            <a:ext cx="2456121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1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 mot est FEMININ : UNE épithète</a:t>
            </a:r>
            <a:endParaRPr lang="fr-FR" sz="11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916" y="116632"/>
            <a:ext cx="578468" cy="63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65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1402" y="135752"/>
            <a:ext cx="7851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ADJI : L’Adjectif Qualificatif</a:t>
            </a:r>
          </a:p>
        </p:txBody>
      </p:sp>
      <p:sp>
        <p:nvSpPr>
          <p:cNvPr id="5" name="Rectangle 4"/>
          <p:cNvSpPr/>
          <p:nvPr/>
        </p:nvSpPr>
        <p:spPr>
          <a:xfrm>
            <a:off x="201871" y="940658"/>
            <a:ext cx="7807650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L’adjectif qualificatif  est un mot </a:t>
            </a:r>
            <a:r>
              <a:rPr lang="fr-FR" sz="2000" b="1" dirty="0" smtClean="0">
                <a:solidFill>
                  <a:srgbClr val="FF0000"/>
                </a:solidFill>
              </a:rPr>
              <a:t>VARIABLE 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qui qualifie le </a:t>
            </a:r>
            <a:r>
              <a:rPr lang="fr-FR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nom commun  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785" y="2305935"/>
            <a:ext cx="760384" cy="84487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178952" y="2277878"/>
            <a:ext cx="651579" cy="88234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329" y="90736"/>
            <a:ext cx="805566" cy="1331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51" y="2174256"/>
            <a:ext cx="617255" cy="102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364736" y="1288338"/>
            <a:ext cx="57450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IMPORTANT : à connaître PAR COEUR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098" y="1744692"/>
            <a:ext cx="859469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1- Avec ses amis l’article et le nom commun, ils forment :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65220"/>
            <a:ext cx="617255" cy="102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192974" y="2387720"/>
            <a:ext cx="4789196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Qu’il soit placé devant ou derrière le nom ; peu importe !</a:t>
            </a:r>
            <a:endParaRPr lang="fr-FR" sz="11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99657" y="2010957"/>
            <a:ext cx="3366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 GROUPE </a:t>
            </a:r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NOMINAL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9505" y="3212976"/>
            <a:ext cx="409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23136" y="3212976"/>
            <a:ext cx="683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belle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91680" y="3203684"/>
            <a:ext cx="914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voiture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27784" y="3203684"/>
            <a:ext cx="76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rouge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679" y="3472479"/>
            <a:ext cx="872279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</a:t>
            </a:r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S’il est séparé de son nom commun, par un VERBE, il est :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17792" y="2675436"/>
            <a:ext cx="333955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On dit alors qu’il est :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08658" y="2831710"/>
            <a:ext cx="19750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É</a:t>
            </a:r>
            <a:r>
              <a:rPr lang="fr-FR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pithète</a:t>
            </a:r>
            <a:endParaRPr lang="fr-FR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76869" y="3697294"/>
            <a:ext cx="18684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Attribut</a:t>
            </a:r>
            <a:endParaRPr lang="fr-FR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680" y="3793665"/>
            <a:ext cx="760384" cy="84487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130274" y="3840657"/>
            <a:ext cx="651579" cy="882347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70" y="3793665"/>
            <a:ext cx="617255" cy="102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978" y="3789040"/>
            <a:ext cx="617255" cy="102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201871" y="4710742"/>
            <a:ext cx="409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24397" y="4728292"/>
            <a:ext cx="683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belle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37897" y="4715852"/>
            <a:ext cx="914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voiture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810754" y="4725144"/>
            <a:ext cx="76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rouge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658422" y="4216100"/>
            <a:ext cx="432374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ATTENTION : seuls </a:t>
            </a:r>
            <a:r>
              <a:rPr lang="fr-FR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l’auxiliaire </a:t>
            </a:r>
            <a:r>
              <a:rPr lang="fr-FR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être</a:t>
            </a:r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et ses amis les </a:t>
            </a:r>
            <a:r>
              <a:rPr lang="fr-FR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verbes d’état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peuvent séparer ainsi ADJI de son nom commun !</a:t>
            </a:r>
            <a:endParaRPr lang="fr-FR" sz="11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35743" y="4725144"/>
            <a:ext cx="50330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est</a:t>
            </a:r>
            <a:endParaRPr lang="fr-FR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fr-FR" sz="1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Semble, reste, paraît, </a:t>
            </a:r>
            <a:r>
              <a:rPr lang="fr-FR" sz="1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demeure, passe pour, devient, a l’air,,,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83687" y="2996917"/>
            <a:ext cx="301018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 mot est FEMININ : UNE épithète</a:t>
            </a:r>
            <a:endParaRPr lang="fr-FR" sz="11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183" y="5157192"/>
            <a:ext cx="908532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3- S’il est séparé de son nom commun, par une VIRGULE, il est :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68024" y="5445224"/>
            <a:ext cx="40536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É</a:t>
            </a:r>
            <a:r>
              <a:rPr lang="fr-FR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pithète détachée</a:t>
            </a:r>
            <a:endParaRPr lang="fr-FR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785" y="5555818"/>
            <a:ext cx="760384" cy="844871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178951" y="5537081"/>
            <a:ext cx="651579" cy="882347"/>
          </a:xfrm>
          <a:prstGeom prst="rect">
            <a:avLst/>
          </a:prstGeom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70" y="5468036"/>
            <a:ext cx="552446" cy="91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727" y="5527143"/>
            <a:ext cx="560250" cy="92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274481" y="6372036"/>
            <a:ext cx="409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36473" y="6381328"/>
            <a:ext cx="683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belle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901" y="5613920"/>
            <a:ext cx="789501" cy="78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82051"/>
            <a:ext cx="789501" cy="78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Rectangle 43"/>
          <p:cNvSpPr/>
          <p:nvPr/>
        </p:nvSpPr>
        <p:spPr>
          <a:xfrm>
            <a:off x="3347864" y="3203684"/>
            <a:ext cx="714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roule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00" y="3923973"/>
            <a:ext cx="789501" cy="78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1641616" y="6372036"/>
            <a:ext cx="914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voiture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575134" y="6381328"/>
            <a:ext cx="764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rouge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523242" y="6381328"/>
            <a:ext cx="714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roule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099508" y="5986735"/>
            <a:ext cx="353891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Ceci pour davantage le mettre en valeur </a:t>
            </a:r>
            <a:endParaRPr lang="fr-FR" sz="11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453336"/>
            <a:ext cx="1333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22" y="6453336"/>
            <a:ext cx="1333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4549740" y="6294512"/>
            <a:ext cx="4339651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1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Dans cet exemple, </a:t>
            </a:r>
            <a:r>
              <a:rPr lang="fr-FR" sz="11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belle</a:t>
            </a:r>
            <a:r>
              <a:rPr lang="fr-FR" sz="11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est épithète et </a:t>
            </a:r>
            <a:r>
              <a:rPr lang="fr-FR" sz="11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rouge</a:t>
            </a:r>
            <a:r>
              <a:rPr lang="fr-FR" sz="11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épithète détachée</a:t>
            </a:r>
            <a:endParaRPr lang="fr-FR" sz="11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63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Affichage à l'écran (4:3)</PresentationFormat>
  <Paragraphs>65</Paragraphs>
  <Slides>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2012-06-25T16:19:48Z</dcterms:created>
  <dcterms:modified xsi:type="dcterms:W3CDTF">2012-06-25T16:20:23Z</dcterms:modified>
</cp:coreProperties>
</file>