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26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260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03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55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25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57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519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561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67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383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47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B2F16-2C5E-4D3B-89CD-6E1BD4DE35DB}" type="datetimeFigureOut">
              <a:rPr lang="fr-FR" smtClean="0"/>
              <a:t>31/08/2012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E722C-0F1E-441D-B05A-F72E66D168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85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40432"/>
            <a:ext cx="6258766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softEdge"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Evite les confusions </a:t>
            </a:r>
            <a:r>
              <a:rPr lang="fr-FR" sz="2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avec MAMIE GRAMMAIRE</a:t>
            </a:r>
            <a:endParaRPr lang="fr-FR" sz="2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93" y="201670"/>
            <a:ext cx="703033" cy="11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881297" y="479714"/>
            <a:ext cx="1600509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Aujourd’hui le mot :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88433" y="848906"/>
            <a:ext cx="688009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ET</a:t>
            </a:r>
            <a:endParaRPr lang="fr-FR" sz="4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33870" y="2420888"/>
            <a:ext cx="1303243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Arial Black" pitchFamily="34" charset="0"/>
              </a:rPr>
              <a:t>Il peut être : 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27" y="4166649"/>
            <a:ext cx="772340" cy="71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166993" y="4355180"/>
            <a:ext cx="2636043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Conjonction de Coordination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5458472" y="548680"/>
            <a:ext cx="3452403" cy="2160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b="1" dirty="0" smtClean="0">
                <a:solidFill>
                  <a:schemeClr val="tx1"/>
                </a:solidFill>
                <a:latin typeface="Arial Black" pitchFamily="34" charset="0"/>
              </a:rPr>
              <a:t>Ne confonds pas avec : </a:t>
            </a:r>
          </a:p>
          <a:p>
            <a:endParaRPr lang="fr-FR" sz="1200" b="1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200" dirty="0"/>
              <a:t>Le VERBE </a:t>
            </a:r>
            <a:r>
              <a:rPr lang="fr-FR" sz="12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HAÏR </a:t>
            </a:r>
            <a:r>
              <a:rPr lang="fr-FR" sz="9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Black" pitchFamily="34" charset="0"/>
              </a:rPr>
              <a:t>(</a:t>
            </a:r>
            <a:r>
              <a:rPr lang="fr-FR" sz="900" b="1" spc="50" dirty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Avec un tréma sur le i)</a:t>
            </a:r>
          </a:p>
          <a:p>
            <a:r>
              <a:rPr lang="fr-FR" sz="12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Je hais, tu hais, il hait</a:t>
            </a:r>
          </a:p>
          <a:p>
            <a:endParaRPr lang="fr-FR" sz="1100" b="1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endParaRPr lang="fr-FR" sz="1100" dirty="0"/>
          </a:p>
          <a:p>
            <a:endParaRPr lang="fr-FR" sz="1200" dirty="0" smtClean="0"/>
          </a:p>
          <a:p>
            <a:pPr marL="171450" indent="-171450">
              <a:buFontTx/>
              <a:buChar char="-"/>
            </a:pPr>
            <a:r>
              <a:rPr lang="fr-FR" sz="1200" dirty="0"/>
              <a:t>Le nom </a:t>
            </a:r>
            <a:r>
              <a:rPr lang="fr-FR" sz="1200" dirty="0" smtClean="0"/>
              <a:t>commun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La </a:t>
            </a:r>
            <a:r>
              <a:rPr lang="fr-FR" sz="12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HAIE</a:t>
            </a:r>
          </a:p>
          <a:p>
            <a:endParaRPr lang="fr-FR" sz="1200" dirty="0" smtClean="0"/>
          </a:p>
          <a:p>
            <a:pPr marL="171450" indent="-171450">
              <a:buFontTx/>
              <a:buChar char="-"/>
            </a:pPr>
            <a:r>
              <a:rPr lang="fr-FR" sz="1200" dirty="0" smtClean="0"/>
              <a:t>L’onomatopée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Hé !  Eh !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79" y="1736953"/>
            <a:ext cx="434313" cy="482570"/>
          </a:xfrm>
          <a:prstGeom prst="rect">
            <a:avLst/>
          </a:prstGeom>
        </p:spPr>
      </p:pic>
      <p:sp>
        <p:nvSpPr>
          <p:cNvPr id="13" name="Bulle ronde 12"/>
          <p:cNvSpPr/>
          <p:nvPr/>
        </p:nvSpPr>
        <p:spPr>
          <a:xfrm>
            <a:off x="7358335" y="548680"/>
            <a:ext cx="1019500" cy="404760"/>
          </a:xfrm>
          <a:prstGeom prst="wedgeEllipseCallout">
            <a:avLst>
              <a:gd name="adj1" fmla="val 43445"/>
              <a:gd name="adj2" fmla="val 4458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513510" y="5096217"/>
            <a:ext cx="32224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MAIS OU </a:t>
            </a:r>
            <a:r>
              <a:rPr lang="fr-FR" sz="1200" b="1" spc="5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ET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DONC OR NI </a:t>
            </a:r>
            <a:r>
              <a:rPr lang="fr-FR" sz="1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24815" y="5517232"/>
            <a:ext cx="285655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ET</a:t>
            </a:r>
            <a:endParaRPr lang="fr-FR" sz="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2051" y="5546921"/>
            <a:ext cx="1797627" cy="21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   chante                  je ris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4755398" y="5265631"/>
            <a:ext cx="3412033" cy="9340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 CONJONCTION </a:t>
            </a:r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Et </a:t>
            </a:r>
          </a:p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Entraîne une proposition COORDONNEE.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221418" y="4882264"/>
            <a:ext cx="45597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2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Il fait partie de la liste des conjonctions à connaître par cœur :</a:t>
            </a:r>
          </a:p>
        </p:txBody>
      </p:sp>
      <p:sp>
        <p:nvSpPr>
          <p:cNvPr id="19" name="Accolade ouvrante 18"/>
          <p:cNvSpPr/>
          <p:nvPr/>
        </p:nvSpPr>
        <p:spPr>
          <a:xfrm rot="16200000">
            <a:off x="2570928" y="5448358"/>
            <a:ext cx="300158" cy="905230"/>
          </a:xfrm>
          <a:prstGeom prst="leftBrace">
            <a:avLst>
              <a:gd name="adj1" fmla="val 0"/>
              <a:gd name="adj2" fmla="val 51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2186725" y="6022307"/>
            <a:ext cx="1068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Proposition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coordonnée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90603" y="2973954"/>
            <a:ext cx="3610284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</a:t>
            </a:r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Verbe auxiliaire </a:t>
            </a: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ÊTRE </a:t>
            </a:r>
            <a:r>
              <a:rPr lang="fr-FR" sz="1600" b="1" dirty="0" smtClean="0">
                <a:solidFill>
                  <a:srgbClr val="FF0000"/>
                </a:solidFill>
                <a:latin typeface="Arial Black" pitchFamily="34" charset="0"/>
              </a:rPr>
              <a:t>(au </a:t>
            </a:r>
            <a:r>
              <a:rPr lang="fr-FR" sz="1600" b="1" dirty="0">
                <a:solidFill>
                  <a:srgbClr val="FF0000"/>
                </a:solidFill>
                <a:latin typeface="Arial Black" pitchFamily="34" charset="0"/>
              </a:rPr>
              <a:t>présent</a:t>
            </a:r>
            <a:r>
              <a:rPr lang="fr-FR" sz="1600" b="1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  <a:endParaRPr lang="fr-FR" sz="1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99" y="2760732"/>
            <a:ext cx="822240" cy="1016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à coins arrondis 22"/>
          <p:cNvSpPr/>
          <p:nvPr/>
        </p:nvSpPr>
        <p:spPr>
          <a:xfrm>
            <a:off x="5352700" y="3132332"/>
            <a:ext cx="2664296" cy="10167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Attention</a:t>
            </a:r>
            <a:b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Je  = </a:t>
            </a:r>
            <a:r>
              <a:rPr lang="fr-FR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SUIS  </a:t>
            </a: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</a:p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Tu = </a:t>
            </a:r>
            <a:r>
              <a:rPr lang="fr-FR" sz="11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(Avec un S) </a:t>
            </a:r>
            <a:r>
              <a:rPr lang="fr-FR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</a:t>
            </a: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Il = </a:t>
            </a:r>
            <a:r>
              <a:rPr lang="fr-FR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EST </a:t>
            </a:r>
            <a:r>
              <a:rPr lang="fr-FR" sz="11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(Avec un T)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67974" y="3639143"/>
            <a:ext cx="238394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Il                      vraiment bon ce gâteau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20280" y="3574165"/>
            <a:ext cx="415370" cy="2769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est</a:t>
            </a:r>
            <a:endParaRPr lang="fr-FR" sz="1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799" y="926276"/>
            <a:ext cx="530605" cy="656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7358335" y="642173"/>
            <a:ext cx="11020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800" b="1" dirty="0" smtClean="0">
                <a:latin typeface="Arial Black" pitchFamily="34" charset="0"/>
              </a:rPr>
              <a:t>Il hait le saut de haie</a:t>
            </a:r>
            <a:endParaRPr lang="fr-FR" sz="800" dirty="0"/>
          </a:p>
        </p:txBody>
      </p:sp>
      <p:sp>
        <p:nvSpPr>
          <p:cNvPr id="28" name="Rectangle 27"/>
          <p:cNvSpPr/>
          <p:nvPr/>
        </p:nvSpPr>
        <p:spPr>
          <a:xfrm>
            <a:off x="6782271" y="1506270"/>
            <a:ext cx="74205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800" b="1" dirty="0" smtClean="0">
                <a:latin typeface="Arial Black" pitchFamily="34" charset="0"/>
              </a:rPr>
              <a:t>J’ai peur !</a:t>
            </a:r>
            <a:endParaRPr lang="fr-FR" sz="800" dirty="0"/>
          </a:p>
        </p:txBody>
      </p:sp>
      <p:sp>
        <p:nvSpPr>
          <p:cNvPr id="29" name="Bulle ronde 28"/>
          <p:cNvSpPr/>
          <p:nvPr/>
        </p:nvSpPr>
        <p:spPr>
          <a:xfrm>
            <a:off x="6588224" y="1484784"/>
            <a:ext cx="1019500" cy="216024"/>
          </a:xfrm>
          <a:prstGeom prst="wedgeEllipseCallout">
            <a:avLst>
              <a:gd name="adj1" fmla="val 51854"/>
              <a:gd name="adj2" fmla="val 8867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8172400" y="1722294"/>
            <a:ext cx="7046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800" b="1" dirty="0" smtClean="0">
                <a:latin typeface="Arial Black" pitchFamily="34" charset="0"/>
              </a:rPr>
              <a:t>J’ai le vertige !</a:t>
            </a:r>
            <a:endParaRPr lang="fr-FR" sz="800" dirty="0"/>
          </a:p>
        </p:txBody>
      </p:sp>
      <p:sp>
        <p:nvSpPr>
          <p:cNvPr id="31" name="Bulle ronde 30"/>
          <p:cNvSpPr/>
          <p:nvPr/>
        </p:nvSpPr>
        <p:spPr>
          <a:xfrm>
            <a:off x="8175723" y="1718752"/>
            <a:ext cx="743306" cy="330171"/>
          </a:xfrm>
          <a:prstGeom prst="wedgeEllipseCallout">
            <a:avLst>
              <a:gd name="adj1" fmla="val -67229"/>
              <a:gd name="adj2" fmla="val -148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87112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Affichage à l'écran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2012-08-31T09:29:39Z</dcterms:created>
  <dcterms:modified xsi:type="dcterms:W3CDTF">2012-08-31T09:30:26Z</dcterms:modified>
</cp:coreProperties>
</file>