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126F7-AE1D-48F8-9D76-78FFEF70D1D4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76F9-A1ED-4042-9F51-8CBB48061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719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126F7-AE1D-48F8-9D76-78FFEF70D1D4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76F9-A1ED-4042-9F51-8CBB48061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0208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126F7-AE1D-48F8-9D76-78FFEF70D1D4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76F9-A1ED-4042-9F51-8CBB48061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175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126F7-AE1D-48F8-9D76-78FFEF70D1D4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76F9-A1ED-4042-9F51-8CBB48061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647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126F7-AE1D-48F8-9D76-78FFEF70D1D4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76F9-A1ED-4042-9F51-8CBB48061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27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126F7-AE1D-48F8-9D76-78FFEF70D1D4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76F9-A1ED-4042-9F51-8CBB48061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49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126F7-AE1D-48F8-9D76-78FFEF70D1D4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76F9-A1ED-4042-9F51-8CBB48061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52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126F7-AE1D-48F8-9D76-78FFEF70D1D4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76F9-A1ED-4042-9F51-8CBB48061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471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126F7-AE1D-48F8-9D76-78FFEF70D1D4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76F9-A1ED-4042-9F51-8CBB48061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0189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126F7-AE1D-48F8-9D76-78FFEF70D1D4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76F9-A1ED-4042-9F51-8CBB48061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963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126F7-AE1D-48F8-9D76-78FFEF70D1D4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76F9-A1ED-4042-9F51-8CBB48061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9305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126F7-AE1D-48F8-9D76-78FFEF70D1D4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076F9-A1ED-4042-9F51-8CBB48061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86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jpe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35696" y="40432"/>
            <a:ext cx="6258766" cy="4616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softEdge"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Evite les confusions </a:t>
            </a:r>
            <a:r>
              <a:rPr lang="fr-FR" sz="2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avec MAMIE GRAMMAIRE</a:t>
            </a:r>
            <a:endParaRPr lang="fr-FR" sz="2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993" y="201670"/>
            <a:ext cx="703033" cy="11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881297" y="479714"/>
            <a:ext cx="1600509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 Aujourd’hui le mot : 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76411" y="848906"/>
            <a:ext cx="712054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081408" y="1670611"/>
            <a:ext cx="1303243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Arial Black" pitchFamily="34" charset="0"/>
              </a:rPr>
              <a:t>Il peut être : </a:t>
            </a:r>
          </a:p>
        </p:txBody>
      </p:sp>
      <p:sp>
        <p:nvSpPr>
          <p:cNvPr id="9" name="Rectangle 8"/>
          <p:cNvSpPr/>
          <p:nvPr/>
        </p:nvSpPr>
        <p:spPr>
          <a:xfrm>
            <a:off x="948624" y="2061809"/>
            <a:ext cx="1295676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Article Défini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7785" y="4509120"/>
            <a:ext cx="1761828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Pronom Personnel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415339" y="5199003"/>
            <a:ext cx="2575403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C’est la même chose pour  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24128" y="5154323"/>
            <a:ext cx="732893" cy="27699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Le, les, l’</a:t>
            </a:r>
            <a:endParaRPr lang="fr-FR" sz="12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5468039" y="689230"/>
            <a:ext cx="3606160" cy="25237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0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fr-FR" sz="1000" b="1" dirty="0" smtClean="0">
                <a:solidFill>
                  <a:schemeClr val="tx1"/>
                </a:solidFill>
                <a:latin typeface="Arial Black" pitchFamily="34" charset="0"/>
              </a:rPr>
              <a:t>Ne confonds pas avec : </a:t>
            </a:r>
          </a:p>
          <a:p>
            <a:pPr marL="171450" indent="-171450">
              <a:buFontTx/>
              <a:buChar char="-"/>
            </a:pPr>
            <a:r>
              <a:rPr lang="fr-FR" sz="1200" dirty="0" smtClean="0"/>
              <a:t>L’adjectif qualificatif  : 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LAS</a:t>
            </a:r>
          </a:p>
          <a:p>
            <a:pPr marL="171450" indent="-171450">
              <a:buFontTx/>
              <a:buChar char="-"/>
            </a:pPr>
            <a:endParaRPr lang="fr-FR" sz="1200" dirty="0" smtClean="0"/>
          </a:p>
          <a:p>
            <a:pPr marL="171450" indent="-171450">
              <a:buFontTx/>
              <a:buChar char="-"/>
            </a:pPr>
            <a:r>
              <a:rPr lang="fr-FR" sz="1200" dirty="0" smtClean="0"/>
              <a:t>L’adverbe :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Là </a:t>
            </a:r>
            <a:r>
              <a:rPr lang="fr-FR" sz="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(avec accent) </a:t>
            </a:r>
          </a:p>
          <a:p>
            <a:endParaRPr lang="fr-FR" sz="1200" b="1" dirty="0" smtClean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200" dirty="0" smtClean="0"/>
              <a:t>Le  pronom personnel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L’ </a:t>
            </a:r>
            <a:r>
              <a:rPr lang="fr-FR" sz="1200" dirty="0" smtClean="0"/>
              <a:t>accompagné du verbe </a:t>
            </a:r>
            <a:r>
              <a:rPr lang="fr-FR" sz="12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AVOIR</a:t>
            </a:r>
            <a:r>
              <a:rPr lang="fr-FR" sz="1200" dirty="0" smtClean="0"/>
              <a:t> :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Tu l’as ; il l’a</a:t>
            </a:r>
          </a:p>
          <a:p>
            <a:endParaRPr lang="fr-FR" sz="800" b="1" dirty="0" smtClean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200" dirty="0" smtClean="0"/>
              <a:t>Le nom commun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Le LA</a:t>
            </a:r>
          </a:p>
          <a:p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800" y="725935"/>
            <a:ext cx="345661" cy="571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8185808" y="806515"/>
            <a:ext cx="8165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fatigué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16" name="Bulle ronde 15"/>
          <p:cNvSpPr/>
          <p:nvPr/>
        </p:nvSpPr>
        <p:spPr>
          <a:xfrm>
            <a:off x="8172400" y="764704"/>
            <a:ext cx="757994" cy="269401"/>
          </a:xfrm>
          <a:prstGeom prst="wedgeEllipseCallout">
            <a:avLst>
              <a:gd name="adj1" fmla="val -72546"/>
              <a:gd name="adj2" fmla="val 534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000" y="1556792"/>
            <a:ext cx="477299" cy="419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Bulle ronde 17"/>
          <p:cNvSpPr/>
          <p:nvPr/>
        </p:nvSpPr>
        <p:spPr>
          <a:xfrm>
            <a:off x="8193829" y="1426419"/>
            <a:ext cx="868385" cy="260746"/>
          </a:xfrm>
          <a:prstGeom prst="wedgeEllipseCallout">
            <a:avLst>
              <a:gd name="adj1" fmla="val -54896"/>
              <a:gd name="adj2" fmla="val 3670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8270777" y="1445845"/>
            <a:ext cx="68626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Où ça ??</a:t>
            </a:r>
            <a:endParaRPr lang="fr-FR" sz="800" dirty="0"/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843" y="2607776"/>
            <a:ext cx="306597" cy="37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767" y="2666613"/>
            <a:ext cx="234434" cy="330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Bulle ronde 21"/>
          <p:cNvSpPr/>
          <p:nvPr/>
        </p:nvSpPr>
        <p:spPr>
          <a:xfrm>
            <a:off x="7684000" y="2269989"/>
            <a:ext cx="1173555" cy="294915"/>
          </a:xfrm>
          <a:prstGeom prst="wedgeEllipseCallout">
            <a:avLst>
              <a:gd name="adj1" fmla="val -10391"/>
              <a:gd name="adj2" fmla="val 8499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7740352" y="2349460"/>
            <a:ext cx="126123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C’est toi qui l’as ?</a:t>
            </a:r>
            <a:endParaRPr lang="fr-FR" sz="800" dirty="0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453" y="2768704"/>
            <a:ext cx="416723" cy="444272"/>
          </a:xfrm>
          <a:prstGeom prst="rect">
            <a:avLst/>
          </a:prstGeom>
        </p:spPr>
      </p:pic>
      <p:sp>
        <p:nvSpPr>
          <p:cNvPr id="25" name="Bulle ronde 24"/>
          <p:cNvSpPr/>
          <p:nvPr/>
        </p:nvSpPr>
        <p:spPr>
          <a:xfrm>
            <a:off x="6294090" y="2708920"/>
            <a:ext cx="1195332" cy="381441"/>
          </a:xfrm>
          <a:prstGeom prst="wedgeEllipseCallout">
            <a:avLst>
              <a:gd name="adj1" fmla="val -57800"/>
              <a:gd name="adj2" fmla="val -793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6228184" y="2768817"/>
            <a:ext cx="12612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800" b="1" dirty="0" smtClean="0">
                <a:latin typeface="Arial Black" pitchFamily="34" charset="0"/>
              </a:rPr>
              <a:t>FA SI </a:t>
            </a:r>
            <a:r>
              <a:rPr lang="fr-FR" sz="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LA</a:t>
            </a:r>
            <a:r>
              <a:rPr lang="fr-FR" sz="800" b="1" dirty="0" smtClean="0">
                <a:latin typeface="Arial Black" pitchFamily="34" charset="0"/>
              </a:rPr>
              <a:t> METTRE au DODO</a:t>
            </a:r>
            <a:endParaRPr lang="fr-FR" sz="800" dirty="0"/>
          </a:p>
        </p:txBody>
      </p:sp>
      <p:sp>
        <p:nvSpPr>
          <p:cNvPr id="27" name="ZoneTexte 26"/>
          <p:cNvSpPr txBox="1"/>
          <p:nvPr/>
        </p:nvSpPr>
        <p:spPr>
          <a:xfrm>
            <a:off x="4554654" y="3758843"/>
            <a:ext cx="2575403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C’est la même chose pour  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863443" y="3714163"/>
            <a:ext cx="732893" cy="27699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Le, les, l’</a:t>
            </a:r>
            <a:endParaRPr lang="fr-FR" sz="12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542" y="3030138"/>
            <a:ext cx="588336" cy="653707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1159883" y="2990702"/>
            <a:ext cx="567187" cy="768066"/>
          </a:xfrm>
          <a:prstGeom prst="rect">
            <a:avLst/>
          </a:prstGeom>
        </p:spPr>
      </p:pic>
      <p:sp>
        <p:nvSpPr>
          <p:cNvPr id="31" name="ZoneTexte 30"/>
          <p:cNvSpPr txBox="1"/>
          <p:nvPr/>
        </p:nvSpPr>
        <p:spPr>
          <a:xfrm>
            <a:off x="1873248" y="2750731"/>
            <a:ext cx="17694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Toujours</a:t>
            </a:r>
            <a:r>
              <a:rPr lang="fr-FR" sz="1000" b="1" dirty="0" smtClean="0">
                <a:latin typeface="Arial Black" pitchFamily="34" charset="0"/>
              </a:rPr>
              <a:t> </a:t>
            </a:r>
            <a:r>
              <a:rPr lang="fr-FR" sz="1000" b="1" dirty="0">
                <a:solidFill>
                  <a:srgbClr val="FF0000"/>
                </a:solidFill>
                <a:latin typeface="Arial Black" pitchFamily="34" charset="0"/>
              </a:rPr>
              <a:t>avec un NOM</a:t>
            </a:r>
          </a:p>
        </p:txBody>
      </p:sp>
      <p:sp>
        <p:nvSpPr>
          <p:cNvPr id="32" name="Bulle ronde 31"/>
          <p:cNvSpPr/>
          <p:nvPr/>
        </p:nvSpPr>
        <p:spPr>
          <a:xfrm>
            <a:off x="1755866" y="2714794"/>
            <a:ext cx="2048114" cy="282158"/>
          </a:xfrm>
          <a:prstGeom prst="wedgeEllipseCallout">
            <a:avLst>
              <a:gd name="adj1" fmla="val -58896"/>
              <a:gd name="adj2" fmla="val 5227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Bulle ronde 32"/>
          <p:cNvSpPr/>
          <p:nvPr/>
        </p:nvSpPr>
        <p:spPr>
          <a:xfrm>
            <a:off x="2723860" y="3093819"/>
            <a:ext cx="1357547" cy="335181"/>
          </a:xfrm>
          <a:prstGeom prst="wedgeEllipseCallout">
            <a:avLst>
              <a:gd name="adj1" fmla="val -80211"/>
              <a:gd name="adj2" fmla="val -4843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2867875" y="3141548"/>
            <a:ext cx="121353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CHABADALALA! </a:t>
            </a:r>
            <a:endParaRPr lang="fr-FR" sz="800" dirty="0"/>
          </a:p>
        </p:txBody>
      </p:sp>
      <p:sp>
        <p:nvSpPr>
          <p:cNvPr id="35" name="Rectangle 34"/>
          <p:cNvSpPr/>
          <p:nvPr/>
        </p:nvSpPr>
        <p:spPr>
          <a:xfrm>
            <a:off x="1290925" y="3851953"/>
            <a:ext cx="293405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Donne-moi               main et prends la mienne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51720" y="3851244"/>
            <a:ext cx="290465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</a:t>
            </a:r>
            <a:endParaRPr lang="fr-FR" sz="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865441" y="5703059"/>
            <a:ext cx="17694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JAMAIS avec </a:t>
            </a:r>
            <a:r>
              <a:rPr lang="fr-FR" sz="1000" b="1" dirty="0">
                <a:solidFill>
                  <a:srgbClr val="FF0000"/>
                </a:solidFill>
                <a:latin typeface="Arial Black" pitchFamily="34" charset="0"/>
              </a:rPr>
              <a:t>un NOM</a:t>
            </a:r>
          </a:p>
        </p:txBody>
      </p:sp>
      <p:sp>
        <p:nvSpPr>
          <p:cNvPr id="38" name="Bulle ronde 37"/>
          <p:cNvSpPr/>
          <p:nvPr/>
        </p:nvSpPr>
        <p:spPr>
          <a:xfrm>
            <a:off x="2739910" y="5667122"/>
            <a:ext cx="2048114" cy="282158"/>
          </a:xfrm>
          <a:prstGeom prst="wedgeEllipseCallout">
            <a:avLst>
              <a:gd name="adj1" fmla="val -68662"/>
              <a:gd name="adj2" fmla="val -16040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827" y="5020306"/>
            <a:ext cx="428371" cy="60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Rectangle 39"/>
          <p:cNvSpPr/>
          <p:nvPr/>
        </p:nvSpPr>
        <p:spPr>
          <a:xfrm>
            <a:off x="658476" y="5733836"/>
            <a:ext cx="293405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Tu as ta clé ? Prête -               moi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980272" y="5733836"/>
            <a:ext cx="290465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</a:t>
            </a:r>
            <a:endParaRPr lang="fr-FR" sz="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2" name="Rectangle à coins arrondis 41"/>
          <p:cNvSpPr/>
          <p:nvPr/>
        </p:nvSpPr>
        <p:spPr>
          <a:xfrm>
            <a:off x="6858802" y="4497232"/>
            <a:ext cx="2071591" cy="9340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  <a:t>Attention, on confond souvent</a:t>
            </a:r>
          </a:p>
          <a:p>
            <a:pPr algn="ctr"/>
            <a:r>
              <a:rPr lang="fr-FR" sz="16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 (article) </a:t>
            </a:r>
          </a:p>
          <a:p>
            <a:pPr algn="ctr"/>
            <a: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  <a:t>et </a:t>
            </a:r>
            <a:r>
              <a:rPr lang="fr-FR" sz="16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 (pronom)</a:t>
            </a:r>
          </a:p>
        </p:txBody>
      </p:sp>
    </p:spTree>
    <p:extLst>
      <p:ext uri="{BB962C8B-B14F-4D97-AF65-F5344CB8AC3E}">
        <p14:creationId xmlns:p14="http://schemas.microsoft.com/office/powerpoint/2010/main" val="41570142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Affichage à l'écran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1</cp:revision>
  <dcterms:created xsi:type="dcterms:W3CDTF">2012-06-27T11:31:12Z</dcterms:created>
  <dcterms:modified xsi:type="dcterms:W3CDTF">2012-06-27T11:31:21Z</dcterms:modified>
</cp:coreProperties>
</file>