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4A41-E7F0-40C6-BAA3-5BC46E89E17D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E7E2-4E63-491A-9FFC-B38028B9A1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868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4A41-E7F0-40C6-BAA3-5BC46E89E17D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E7E2-4E63-491A-9FFC-B38028B9A1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40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4A41-E7F0-40C6-BAA3-5BC46E89E17D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E7E2-4E63-491A-9FFC-B38028B9A1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811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4A41-E7F0-40C6-BAA3-5BC46E89E17D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E7E2-4E63-491A-9FFC-B38028B9A1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6904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4A41-E7F0-40C6-BAA3-5BC46E89E17D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E7E2-4E63-491A-9FFC-B38028B9A1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762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4A41-E7F0-40C6-BAA3-5BC46E89E17D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E7E2-4E63-491A-9FFC-B38028B9A1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781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4A41-E7F0-40C6-BAA3-5BC46E89E17D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E7E2-4E63-491A-9FFC-B38028B9A1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918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4A41-E7F0-40C6-BAA3-5BC46E89E17D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E7E2-4E63-491A-9FFC-B38028B9A1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076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4A41-E7F0-40C6-BAA3-5BC46E89E17D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E7E2-4E63-491A-9FFC-B38028B9A1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699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4A41-E7F0-40C6-BAA3-5BC46E89E17D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E7E2-4E63-491A-9FFC-B38028B9A1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252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4A41-E7F0-40C6-BAA3-5BC46E89E17D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E7E2-4E63-491A-9FFC-B38028B9A1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77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D4A41-E7F0-40C6-BAA3-5BC46E89E17D}" type="datetimeFigureOut">
              <a:rPr lang="fr-FR" smtClean="0"/>
              <a:t>27/06/2012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FE7E2-4E63-491A-9FFC-B38028B9A1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13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133" y="5977245"/>
            <a:ext cx="428371" cy="60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938" y="3030138"/>
            <a:ext cx="588336" cy="65370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35696" y="40432"/>
            <a:ext cx="6258766" cy="4616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softEdge"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Evite les confusions </a:t>
            </a:r>
            <a:r>
              <a:rPr lang="fr-FR" sz="2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avec MAMIE GRAMMAIRE</a:t>
            </a:r>
            <a:endParaRPr lang="fr-FR" sz="2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993" y="201670"/>
            <a:ext cx="703033" cy="11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3347864" y="473653"/>
            <a:ext cx="1600509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 Aujourd’hui le mot : 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56012" y="800940"/>
            <a:ext cx="1274709" cy="70788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LEUR</a:t>
            </a:r>
            <a:endParaRPr lang="fr-FR" sz="4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631609" y="1732583"/>
            <a:ext cx="1303243" cy="246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Arial Black" pitchFamily="34" charset="0"/>
              </a:rPr>
              <a:t>Il peut être : 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14" y="3645024"/>
            <a:ext cx="428371" cy="60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900299" y="5399934"/>
            <a:ext cx="1676164" cy="33855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Pronom </a:t>
            </a:r>
            <a:r>
              <a:rPr lang="fr-FR" sz="16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possessif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98385" y="2195538"/>
            <a:ext cx="2079993" cy="33855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Déterminant possessif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117183" y="2130417"/>
            <a:ext cx="461502" cy="624951"/>
          </a:xfrm>
          <a:prstGeom prst="rect">
            <a:avLst/>
          </a:prstGeom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88" y="5176588"/>
            <a:ext cx="428371" cy="60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858268" y="3789040"/>
            <a:ext cx="1760225" cy="33855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Pronom </a:t>
            </a:r>
            <a:r>
              <a:rPr lang="fr-FR" sz="16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personnel</a:t>
            </a:r>
            <a:endParaRPr lang="fr-FR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14509" y="2648634"/>
            <a:ext cx="35400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Comme tous les déterminants, il sera 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VARIABLE</a:t>
            </a:r>
            <a:endParaRPr lang="fr-FR" sz="1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5502344" y="479714"/>
            <a:ext cx="3606160" cy="2163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0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fr-FR" sz="1000" b="1" dirty="0" smtClean="0">
                <a:solidFill>
                  <a:schemeClr val="tx1"/>
                </a:solidFill>
                <a:latin typeface="Arial Black" pitchFamily="34" charset="0"/>
              </a:rPr>
              <a:t>Ne confonds pas avec </a:t>
            </a:r>
          </a:p>
          <a:p>
            <a:pPr marL="171450" indent="-171450">
              <a:buFontTx/>
              <a:buChar char="-"/>
            </a:pPr>
            <a:r>
              <a:rPr lang="fr-FR" sz="1200" dirty="0" smtClean="0"/>
              <a:t>Le verbe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LEURRER</a:t>
            </a:r>
          </a:p>
          <a:p>
            <a:r>
              <a:rPr lang="fr-FR" sz="1200" dirty="0" smtClean="0"/>
              <a:t> </a:t>
            </a:r>
            <a:r>
              <a:rPr lang="fr-FR" sz="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(je leurre, tu leurres, ils leurrent)</a:t>
            </a:r>
            <a:endParaRPr lang="fr-FR" sz="800" dirty="0" smtClean="0"/>
          </a:p>
          <a:p>
            <a:pPr marL="171450" indent="-171450">
              <a:buFontTx/>
              <a:buChar char="-"/>
            </a:pPr>
            <a:r>
              <a:rPr lang="fr-FR" sz="1200" dirty="0" smtClean="0"/>
              <a:t>Et son Nom COMMUN :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Le LEURRE</a:t>
            </a:r>
          </a:p>
          <a:p>
            <a:r>
              <a:rPr lang="fr-FR" sz="1200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fr-FR" sz="1200" dirty="0" smtClean="0"/>
              <a:t>Le Nom COMMUN  :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L’HEURE</a:t>
            </a:r>
          </a:p>
          <a:p>
            <a:endParaRPr lang="fr-FR" sz="1200" b="1" dirty="0" smtClean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200" dirty="0" smtClean="0"/>
              <a:t>Le département :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L’EURE</a:t>
            </a:r>
          </a:p>
          <a:p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</a:p>
          <a:p>
            <a:pPr marL="171450" indent="-171450">
              <a:buFontTx/>
              <a:buChar char="-"/>
            </a:pPr>
            <a:r>
              <a:rPr lang="fr-FR" sz="1200" dirty="0"/>
              <a:t>Le Nom COMMUN  : </a:t>
            </a:r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Le HEURT</a:t>
            </a:r>
            <a:endParaRPr lang="fr-FR" sz="1200" b="1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  <a:p>
            <a:r>
              <a:rPr lang="fr-FR" sz="1200" dirty="0" smtClean="0"/>
              <a:t>     </a:t>
            </a:r>
            <a:r>
              <a:rPr lang="fr-FR" sz="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(du verbe HEURTER) </a:t>
            </a:r>
            <a:endParaRPr lang="fr-FR" sz="800" b="1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471247"/>
            <a:ext cx="294168" cy="326854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7956376" y="568881"/>
            <a:ext cx="9318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= Tromper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21" name="Bulle ronde 20"/>
          <p:cNvSpPr/>
          <p:nvPr/>
        </p:nvSpPr>
        <p:spPr>
          <a:xfrm>
            <a:off x="7884368" y="565081"/>
            <a:ext cx="1049264" cy="282158"/>
          </a:xfrm>
          <a:prstGeom prst="wedgeEllipseCallout">
            <a:avLst>
              <a:gd name="adj1" fmla="val -63235"/>
              <a:gd name="adj2" fmla="val 2526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285" y="568881"/>
            <a:ext cx="306597" cy="37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8422317" y="1529854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Arial Black" pitchFamily="34" charset="0"/>
              </a:rPr>
              <a:t>Tic tac!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24" name="Bulle ronde 23"/>
          <p:cNvSpPr/>
          <p:nvPr/>
        </p:nvSpPr>
        <p:spPr>
          <a:xfrm>
            <a:off x="8381603" y="1484784"/>
            <a:ext cx="726901" cy="282158"/>
          </a:xfrm>
          <a:prstGeom prst="wedgeEllipseCallout">
            <a:avLst>
              <a:gd name="adj1" fmla="val -63289"/>
              <a:gd name="adj2" fmla="val -511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8213942" y="1887733"/>
            <a:ext cx="425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27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26" name="Bulle ronde 25"/>
          <p:cNvSpPr/>
          <p:nvPr/>
        </p:nvSpPr>
        <p:spPr>
          <a:xfrm>
            <a:off x="8177388" y="1916832"/>
            <a:ext cx="499068" cy="188025"/>
          </a:xfrm>
          <a:prstGeom prst="wedgeEllipseCallout">
            <a:avLst>
              <a:gd name="adj1" fmla="val -79014"/>
              <a:gd name="adj2" fmla="val -2249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1468942" y="2997532"/>
            <a:ext cx="411832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J’aime bien                   petit cheval et                      grands chevaux                    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283231" y="2986097"/>
            <a:ext cx="402675" cy="21544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LEUR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765543" y="2986097"/>
            <a:ext cx="450764" cy="21544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LEURS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21">
            <a:off x="5312279" y="2990702"/>
            <a:ext cx="567187" cy="768066"/>
          </a:xfrm>
          <a:prstGeom prst="rect">
            <a:avLst/>
          </a:prstGeom>
        </p:spPr>
      </p:pic>
      <p:sp>
        <p:nvSpPr>
          <p:cNvPr id="31" name="ZoneTexte 30"/>
          <p:cNvSpPr txBox="1"/>
          <p:nvPr/>
        </p:nvSpPr>
        <p:spPr>
          <a:xfrm>
            <a:off x="6025644" y="2750731"/>
            <a:ext cx="17694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Toujours</a:t>
            </a:r>
            <a:r>
              <a:rPr lang="fr-FR" sz="1000" b="1" dirty="0" smtClean="0">
                <a:latin typeface="Arial Black" pitchFamily="34" charset="0"/>
              </a:rPr>
              <a:t> </a:t>
            </a:r>
            <a:r>
              <a:rPr lang="fr-FR" sz="1000" b="1" dirty="0">
                <a:solidFill>
                  <a:srgbClr val="FF0000"/>
                </a:solidFill>
                <a:latin typeface="Arial Black" pitchFamily="34" charset="0"/>
              </a:rPr>
              <a:t>avec un NOM</a:t>
            </a:r>
          </a:p>
        </p:txBody>
      </p:sp>
      <p:sp>
        <p:nvSpPr>
          <p:cNvPr id="32" name="Bulle ronde 31"/>
          <p:cNvSpPr/>
          <p:nvPr/>
        </p:nvSpPr>
        <p:spPr>
          <a:xfrm>
            <a:off x="5908262" y="2714794"/>
            <a:ext cx="2048114" cy="282158"/>
          </a:xfrm>
          <a:prstGeom prst="wedgeEllipseCallout">
            <a:avLst>
              <a:gd name="adj1" fmla="val -58896"/>
              <a:gd name="adj2" fmla="val 5227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859" y="1806002"/>
            <a:ext cx="294168" cy="326854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935" y="1039422"/>
            <a:ext cx="294168" cy="326854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1635459" y="4869740"/>
            <a:ext cx="386688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Je                     parle et je                   conseille de rester calmes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09085" y="4850324"/>
            <a:ext cx="402675" cy="21544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LEUR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685906" y="3645024"/>
            <a:ext cx="2388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En fait, c’est le PLURIEL de </a:t>
            </a:r>
            <a:r>
              <a:rPr lang="fr-FR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LUI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233221" y="4840982"/>
            <a:ext cx="402675" cy="21544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LEUR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9" name="Rectangle à coins arrondis 38"/>
          <p:cNvSpPr/>
          <p:nvPr/>
        </p:nvSpPr>
        <p:spPr>
          <a:xfrm>
            <a:off x="2878072" y="4070783"/>
            <a:ext cx="1706012" cy="550035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/>
              <a:t>Il ne prendra donc </a:t>
            </a:r>
            <a:r>
              <a:rPr lang="fr-FR" sz="1400" b="1" dirty="0" smtClean="0">
                <a:solidFill>
                  <a:srgbClr val="FF0000"/>
                </a:solidFill>
              </a:rPr>
              <a:t>jamais de </a:t>
            </a:r>
            <a:r>
              <a:rPr lang="fr-FR" sz="2400" b="1" dirty="0" smtClean="0">
                <a:solidFill>
                  <a:srgbClr val="FF0000"/>
                </a:solidFill>
              </a:rPr>
              <a:t>S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0" name="Rectangle à coins arrondis 39"/>
          <p:cNvSpPr/>
          <p:nvPr/>
        </p:nvSpPr>
        <p:spPr>
          <a:xfrm>
            <a:off x="3275856" y="5799858"/>
            <a:ext cx="3412268" cy="693343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Généralement avec un </a:t>
            </a:r>
            <a:r>
              <a:rPr lang="fr-FR" sz="1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ARTICLE</a:t>
            </a:r>
            <a:r>
              <a:rPr lang="fr-FR" sz="12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devant :</a:t>
            </a:r>
          </a:p>
          <a:p>
            <a:pPr algn="ctr"/>
            <a:endParaRPr lang="fr-FR" sz="12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fr-FR" sz="12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fr-FR" sz="12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275856" y="6165304"/>
            <a:ext cx="301686" cy="24622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</a:t>
            </a:r>
            <a:endParaRPr lang="fr-FR" sz="1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679824" y="6165304"/>
            <a:ext cx="316112" cy="24622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</a:t>
            </a:r>
            <a:endParaRPr lang="fr-FR" sz="10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137392" y="6165304"/>
            <a:ext cx="362600" cy="24622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9789" y="6525924"/>
            <a:ext cx="31214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J’aime bien mes lunettes, mais je préfère 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778378" y="5829752"/>
            <a:ext cx="519694" cy="21544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 LEUR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49506" y="6237892"/>
            <a:ext cx="223506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J’aime bien ma veste mais je préfère 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6997166" y="5714692"/>
            <a:ext cx="17694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Jamais avec </a:t>
            </a:r>
            <a:r>
              <a:rPr lang="fr-FR" sz="1000" b="1" dirty="0">
                <a:solidFill>
                  <a:srgbClr val="FF0000"/>
                </a:solidFill>
                <a:latin typeface="Arial Black" pitchFamily="34" charset="0"/>
              </a:rPr>
              <a:t>un NOM</a:t>
            </a:r>
          </a:p>
        </p:txBody>
      </p:sp>
      <p:sp>
        <p:nvSpPr>
          <p:cNvPr id="48" name="Bulle ronde 47"/>
          <p:cNvSpPr/>
          <p:nvPr/>
        </p:nvSpPr>
        <p:spPr>
          <a:xfrm>
            <a:off x="6860311" y="5640646"/>
            <a:ext cx="2048114" cy="378212"/>
          </a:xfrm>
          <a:prstGeom prst="wedgeEllipseCallout">
            <a:avLst>
              <a:gd name="adj1" fmla="val -44479"/>
              <a:gd name="adj2" fmla="val 10853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/>
          <p:cNvSpPr/>
          <p:nvPr/>
        </p:nvSpPr>
        <p:spPr>
          <a:xfrm>
            <a:off x="249506" y="5914688"/>
            <a:ext cx="32785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J’aime bien mon pantalon mais je préfère </a:t>
            </a:r>
            <a:endParaRPr lang="fr-FR" sz="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483768" y="6237892"/>
            <a:ext cx="519693" cy="21544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 LEUR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810410" y="6525924"/>
            <a:ext cx="609462" cy="21544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Les LEURS</a:t>
            </a:r>
            <a:endParaRPr lang="fr-FR" sz="8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5481805" y="3861048"/>
            <a:ext cx="2676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FF0000"/>
                </a:solidFill>
                <a:latin typeface="Arial Black" pitchFamily="34" charset="0"/>
              </a:rPr>
              <a:t>Jamais accompagné d’un NOM !</a:t>
            </a:r>
            <a:endParaRPr lang="fr-FR" sz="1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3" name="Bulle ronde 52"/>
          <p:cNvSpPr/>
          <p:nvPr/>
        </p:nvSpPr>
        <p:spPr>
          <a:xfrm>
            <a:off x="5345153" y="3789040"/>
            <a:ext cx="2730374" cy="378212"/>
          </a:xfrm>
          <a:prstGeom prst="wedgeEllipseCallout">
            <a:avLst>
              <a:gd name="adj1" fmla="val 9931"/>
              <a:gd name="adj2" fmla="val 8083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727" y="4319011"/>
            <a:ext cx="428371" cy="60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Bulle ronde 54"/>
          <p:cNvSpPr/>
          <p:nvPr/>
        </p:nvSpPr>
        <p:spPr>
          <a:xfrm>
            <a:off x="7522584" y="4284473"/>
            <a:ext cx="1271619" cy="424373"/>
          </a:xfrm>
          <a:prstGeom prst="wedgeEllipseCallout">
            <a:avLst>
              <a:gd name="adj1" fmla="val -69464"/>
              <a:gd name="adj2" fmla="val -2854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/>
        </p:nvSpPr>
        <p:spPr>
          <a:xfrm>
            <a:off x="7523450" y="4392390"/>
            <a:ext cx="1364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Snif ! Il m’aime </a:t>
            </a:r>
            <a:r>
              <a:rPr lang="fr-FR" sz="800" b="1" dirty="0" err="1" smtClean="0">
                <a:latin typeface="Arial Black" pitchFamily="34" charset="0"/>
              </a:rPr>
              <a:t>pô</a:t>
            </a:r>
            <a:r>
              <a:rPr lang="fr-FR" sz="800" b="1" dirty="0" smtClean="0">
                <a:latin typeface="Arial Black" pitchFamily="34" charset="0"/>
              </a:rPr>
              <a:t> ! </a:t>
            </a:r>
            <a:endParaRPr lang="fr-FR" sz="800" dirty="0"/>
          </a:p>
        </p:txBody>
      </p:sp>
      <p:sp>
        <p:nvSpPr>
          <p:cNvPr id="57" name="Rectangle 56"/>
          <p:cNvSpPr/>
          <p:nvPr/>
        </p:nvSpPr>
        <p:spPr>
          <a:xfrm>
            <a:off x="7060115" y="6376871"/>
            <a:ext cx="214177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err="1" smtClean="0">
                <a:latin typeface="Arial Black" pitchFamily="34" charset="0"/>
              </a:rPr>
              <a:t>Re</a:t>
            </a:r>
            <a:r>
              <a:rPr lang="fr-FR" sz="800" b="1" dirty="0" smtClean="0">
                <a:latin typeface="Arial Black" pitchFamily="34" charset="0"/>
              </a:rPr>
              <a:t> Snif ! Il m’aime </a:t>
            </a:r>
            <a:r>
              <a:rPr lang="fr-FR" sz="800" b="1" dirty="0" err="1" smtClean="0">
                <a:latin typeface="Arial Black" pitchFamily="34" charset="0"/>
              </a:rPr>
              <a:t>pô</a:t>
            </a:r>
            <a:r>
              <a:rPr lang="fr-FR" sz="800" b="1" dirty="0" smtClean="0">
                <a:latin typeface="Arial Black" pitchFamily="34" charset="0"/>
              </a:rPr>
              <a:t> non plus ! </a:t>
            </a:r>
            <a:endParaRPr lang="fr-FR" sz="800" dirty="0"/>
          </a:p>
        </p:txBody>
      </p:sp>
      <p:sp>
        <p:nvSpPr>
          <p:cNvPr id="58" name="Rectangle 57"/>
          <p:cNvSpPr/>
          <p:nvPr/>
        </p:nvSpPr>
        <p:spPr>
          <a:xfrm>
            <a:off x="2685578" y="5330299"/>
            <a:ext cx="5236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Désigne OBLIGATOIREMENT</a:t>
            </a:r>
            <a:r>
              <a:rPr lang="fr-FR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deux ou plusieurs possesseurs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59" name="Bulle ronde 58"/>
          <p:cNvSpPr/>
          <p:nvPr/>
        </p:nvSpPr>
        <p:spPr>
          <a:xfrm>
            <a:off x="6876257" y="3093819"/>
            <a:ext cx="1152128" cy="335181"/>
          </a:xfrm>
          <a:prstGeom prst="wedgeEllipseCallout">
            <a:avLst>
              <a:gd name="adj1" fmla="val -80211"/>
              <a:gd name="adj2" fmla="val -4843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 59"/>
          <p:cNvSpPr/>
          <p:nvPr/>
        </p:nvSpPr>
        <p:spPr>
          <a:xfrm>
            <a:off x="7020272" y="3141548"/>
            <a:ext cx="93360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b="1" dirty="0" smtClean="0">
                <a:latin typeface="Arial Black" pitchFamily="34" charset="0"/>
              </a:rPr>
              <a:t>Mon Bichon ! </a:t>
            </a:r>
            <a:endParaRPr lang="fr-FR" sz="800" dirty="0"/>
          </a:p>
        </p:txBody>
      </p:sp>
      <p:pic>
        <p:nvPicPr>
          <p:cNvPr id="61" name="Image 6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449" y="2270382"/>
            <a:ext cx="294168" cy="326854"/>
          </a:xfrm>
          <a:prstGeom prst="rect">
            <a:avLst/>
          </a:prstGeom>
        </p:spPr>
      </p:pic>
      <p:sp>
        <p:nvSpPr>
          <p:cNvPr id="62" name="ZoneTexte 61"/>
          <p:cNvSpPr txBox="1"/>
          <p:nvPr/>
        </p:nvSpPr>
        <p:spPr>
          <a:xfrm>
            <a:off x="8505019" y="2204864"/>
            <a:ext cx="531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latin typeface="Arial Black" pitchFamily="34" charset="0"/>
              </a:rPr>
              <a:t>Paf !</a:t>
            </a:r>
            <a:endParaRPr lang="fr-FR" sz="1000" b="1" dirty="0">
              <a:latin typeface="Arial Black" pitchFamily="34" charset="0"/>
            </a:endParaRPr>
          </a:p>
        </p:txBody>
      </p:sp>
      <p:sp>
        <p:nvSpPr>
          <p:cNvPr id="63" name="Bulle ronde 62"/>
          <p:cNvSpPr/>
          <p:nvPr/>
        </p:nvSpPr>
        <p:spPr>
          <a:xfrm>
            <a:off x="8537428" y="2104857"/>
            <a:ext cx="499068" cy="329843"/>
          </a:xfrm>
          <a:prstGeom prst="wedgeEllipseCallout">
            <a:avLst>
              <a:gd name="adj1" fmla="val -90465"/>
              <a:gd name="adj2" fmla="val 2082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63"/>
          <p:cNvSpPr/>
          <p:nvPr/>
        </p:nvSpPr>
        <p:spPr>
          <a:xfrm>
            <a:off x="4572000" y="6165304"/>
            <a:ext cx="348173" cy="24622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DU</a:t>
            </a:r>
            <a:endParaRPr lang="fr-FR" sz="10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369793" y="6165304"/>
            <a:ext cx="388248" cy="24622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</a:t>
            </a:r>
            <a:r>
              <a:rPr lang="fr-FR" sz="10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ES</a:t>
            </a:r>
            <a:endParaRPr lang="fr-FR" sz="1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811210" y="6165304"/>
            <a:ext cx="344966" cy="24622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AU</a:t>
            </a:r>
            <a:endParaRPr lang="fr-FR" sz="10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244733" y="6165304"/>
            <a:ext cx="415499" cy="24622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AUX</a:t>
            </a:r>
            <a:endParaRPr lang="fr-FR" sz="10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5004048" y="6165304"/>
            <a:ext cx="327334" cy="24622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glow rad="127000">
              <a:schemeClr val="tx2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</a:t>
            </a:r>
            <a:endParaRPr lang="fr-FR" sz="10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9" name="Bulle ronde 68"/>
          <p:cNvSpPr/>
          <p:nvPr/>
        </p:nvSpPr>
        <p:spPr>
          <a:xfrm>
            <a:off x="7118847" y="6272406"/>
            <a:ext cx="1913360" cy="424373"/>
          </a:xfrm>
          <a:prstGeom prst="wedgeEllipseCallout">
            <a:avLst>
              <a:gd name="adj1" fmla="val -51725"/>
              <a:gd name="adj2" fmla="val -5323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54457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</Words>
  <Application>Microsoft Office PowerPoint</Application>
  <PresentationFormat>Affichage à l'écran (4:3)</PresentationFormat>
  <Paragraphs>56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Doudou</dc:creator>
  <cp:lastModifiedBy>Doudou</cp:lastModifiedBy>
  <cp:revision>1</cp:revision>
  <dcterms:created xsi:type="dcterms:W3CDTF">2012-06-27T11:30:08Z</dcterms:created>
  <dcterms:modified xsi:type="dcterms:W3CDTF">2012-06-27T11:30:23Z</dcterms:modified>
</cp:coreProperties>
</file>