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691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5319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76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738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61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77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01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53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527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2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33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45C45-E35A-4F20-BBDD-F6ECEB0301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DEEE5-BA54-43BD-8BD9-FEA75BFC3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89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40432"/>
            <a:ext cx="6258766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softEdge"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Evite les confusions </a:t>
            </a:r>
            <a:r>
              <a:rPr lang="fr-FR" sz="2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avec MAMIE GRAMMAIRE</a:t>
            </a:r>
            <a:endParaRPr lang="fr-FR" sz="2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93" y="201670"/>
            <a:ext cx="703033" cy="11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881297" y="479714"/>
            <a:ext cx="1600509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Aujourd’hui le mot :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11302" y="848906"/>
            <a:ext cx="1042273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PEU</a:t>
            </a:r>
            <a:endParaRPr lang="fr-FR" sz="4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81408" y="1670611"/>
            <a:ext cx="1303243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Arial Black" pitchFamily="34" charset="0"/>
              </a:rPr>
              <a:t>Il peut être : </a:t>
            </a:r>
          </a:p>
        </p:txBody>
      </p:sp>
      <p:sp>
        <p:nvSpPr>
          <p:cNvPr id="9" name="Rectangle 8"/>
          <p:cNvSpPr/>
          <p:nvPr/>
        </p:nvSpPr>
        <p:spPr>
          <a:xfrm>
            <a:off x="1310627" y="2319860"/>
            <a:ext cx="3247877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</a:t>
            </a:r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Verbe POUVOIR </a:t>
            </a:r>
            <a:r>
              <a:rPr lang="fr-FR" sz="1600" b="1" dirty="0">
                <a:solidFill>
                  <a:srgbClr val="FF0000"/>
                </a:solidFill>
                <a:latin typeface="Arial Black" pitchFamily="34" charset="0"/>
              </a:rPr>
              <a:t> (au présent</a:t>
            </a:r>
            <a:r>
              <a:rPr lang="fr-FR" sz="1600" b="1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  <a:endParaRPr lang="fr-FR" sz="1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930" y="5352545"/>
            <a:ext cx="905697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Adverbe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74" y="5805264"/>
            <a:ext cx="720080" cy="63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6" y="2103103"/>
            <a:ext cx="822240" cy="1016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71657" y="3638386"/>
            <a:ext cx="1161793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Préposition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8" y="4083099"/>
            <a:ext cx="1004539" cy="778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299574" y="2925524"/>
            <a:ext cx="158172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                   t’aider ?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4761726" y="2185761"/>
            <a:ext cx="1440160" cy="9340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Attention</a:t>
            </a:r>
            <a:b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Je = </a:t>
            </a:r>
            <a:r>
              <a:rPr lang="fr-FR" sz="1600" b="1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peu</a:t>
            </a:r>
            <a:r>
              <a:rPr lang="fr-FR" sz="16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  <a:r>
              <a:rPr lang="fr-FR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</a:p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Tu = </a:t>
            </a:r>
            <a:r>
              <a:rPr lang="fr-FR" sz="16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peu</a:t>
            </a:r>
            <a:r>
              <a:rPr lang="fr-FR" sz="16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  <a:r>
              <a:rPr lang="fr-FR" sz="16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fr-FR" sz="1600" b="1" dirty="0" smtClean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Il = </a:t>
            </a:r>
            <a:r>
              <a:rPr lang="fr-FR" sz="1600" b="1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peu</a:t>
            </a:r>
            <a:r>
              <a:rPr lang="fr-FR" sz="16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</a:t>
            </a:r>
            <a:endParaRPr lang="fr-FR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72076" y="2925524"/>
            <a:ext cx="412292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PEUX</a:t>
            </a:r>
            <a:endParaRPr lang="fr-FR" sz="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35014" y="3807663"/>
            <a:ext cx="33895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Toujours accompagné par :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 (du, de la, des)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5120407" y="3638386"/>
            <a:ext cx="1440160" cy="9340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On l’appelle</a:t>
            </a:r>
          </a:p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Locution prépositive</a:t>
            </a:r>
            <a:endParaRPr lang="fr-FR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35013" y="4258300"/>
            <a:ext cx="384509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 termine ce devoir dans                      temps,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00697" y="4232121"/>
            <a:ext cx="551754" cy="2769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PEU </a:t>
            </a:r>
            <a:r>
              <a:rPr lang="fr-FR" sz="1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54586" y="5352545"/>
            <a:ext cx="59398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Puisqu’il </a:t>
            </a:r>
            <a:r>
              <a:rPr lang="fr-FR" sz="1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désigne 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«…juste pas beaucoup » mets le minimum de lettres  =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PEU </a:t>
            </a:r>
            <a:r>
              <a:rPr lang="fr-FR" sz="12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(3</a:t>
            </a:r>
            <a:r>
              <a:rPr lang="fr-FR" sz="12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fr-FR" sz="1200" dirty="0"/>
          </a:p>
        </p:txBody>
      </p:sp>
      <p:sp>
        <p:nvSpPr>
          <p:cNvPr id="23" name="Rectangle 22"/>
          <p:cNvSpPr/>
          <p:nvPr/>
        </p:nvSpPr>
        <p:spPr>
          <a:xfrm>
            <a:off x="2701224" y="5960863"/>
            <a:ext cx="356188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PEU</a:t>
            </a:r>
            <a:endParaRPr lang="fr-FR" sz="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4608" y="5960863"/>
            <a:ext cx="192784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 suis                     habitué 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5410373" y="5782997"/>
            <a:ext cx="1150194" cy="65482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 dirty="0" smtClean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fr-FR" sz="1600" b="1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Invariable</a:t>
            </a:r>
            <a:r>
              <a:rPr lang="fr-FR" sz="1600" b="1" dirty="0" err="1" smtClean="0">
                <a:solidFill>
                  <a:srgbClr val="FF0000"/>
                </a:solidFill>
                <a:latin typeface="Arial Black" pitchFamily="34" charset="0"/>
              </a:rPr>
              <a:t>bien</a:t>
            </a:r>
            <a:r>
              <a:rPr lang="fr-FR" sz="16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sz="1600" b="1" dirty="0">
                <a:solidFill>
                  <a:srgbClr val="FF0000"/>
                </a:solidFill>
                <a:latin typeface="Arial Black" pitchFamily="34" charset="0"/>
              </a:rPr>
              <a:t>sûr </a:t>
            </a:r>
          </a:p>
          <a:p>
            <a:pPr algn="ctr"/>
            <a:endParaRPr lang="fr-FR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5468039" y="689230"/>
            <a:ext cx="3606160" cy="11044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0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fr-FR" sz="1000" b="1" dirty="0" smtClean="0">
                <a:solidFill>
                  <a:schemeClr val="tx1"/>
                </a:solidFill>
                <a:latin typeface="Arial Black" pitchFamily="34" charset="0"/>
              </a:rPr>
              <a:t>Ne confonds pas avec : </a:t>
            </a:r>
            <a:endParaRPr lang="fr-FR" sz="1200" dirty="0" smtClean="0"/>
          </a:p>
          <a:p>
            <a:pPr marL="171450" indent="-171450">
              <a:buFontTx/>
              <a:buChar char="-"/>
            </a:pPr>
            <a:r>
              <a:rPr lang="fr-FR" sz="1200" dirty="0" smtClean="0"/>
              <a:t>Le nom commun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Le PEU</a:t>
            </a:r>
          </a:p>
          <a:p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fr-FR" sz="1200" dirty="0" smtClean="0"/>
              <a:t>Toujours employé au singulier  </a:t>
            </a:r>
            <a:endParaRPr lang="fr-FR" sz="1200" dirty="0"/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720" y="1082343"/>
            <a:ext cx="588336" cy="653707"/>
          </a:xfrm>
          <a:prstGeom prst="rect">
            <a:avLst/>
          </a:prstGeom>
        </p:spPr>
      </p:pic>
      <p:sp>
        <p:nvSpPr>
          <p:cNvPr id="28" name="Bulle ronde 27"/>
          <p:cNvSpPr/>
          <p:nvPr/>
        </p:nvSpPr>
        <p:spPr>
          <a:xfrm>
            <a:off x="7169165" y="761565"/>
            <a:ext cx="1173555" cy="464085"/>
          </a:xfrm>
          <a:prstGeom prst="wedgeEllipseCallout">
            <a:avLst>
              <a:gd name="adj1" fmla="val 35873"/>
              <a:gd name="adj2" fmla="val 636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7236296" y="836712"/>
            <a:ext cx="11047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Je vous donne le </a:t>
            </a:r>
            <a:r>
              <a:rPr lang="fr-FR" sz="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peu</a:t>
            </a:r>
            <a:r>
              <a:rPr lang="fr-FR" sz="800" b="1" dirty="0" smtClean="0">
                <a:latin typeface="Arial Black" pitchFamily="34" charset="0"/>
              </a:rPr>
              <a:t> que j’ai !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38658422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Affichage à l'écran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2012-06-27T11:31:58Z</dcterms:created>
  <dcterms:modified xsi:type="dcterms:W3CDTF">2012-06-27T11:32:10Z</dcterms:modified>
</cp:coreProperties>
</file>