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2CEA-7919-45C5-A0C5-E37285C7CE0B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3D48B-F97D-452B-A00E-F379A9736E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29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2CEA-7919-45C5-A0C5-E37285C7CE0B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3D48B-F97D-452B-A00E-F379A9736E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7957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2CEA-7919-45C5-A0C5-E37285C7CE0B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3D48B-F97D-452B-A00E-F379A9736E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5530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2CEA-7919-45C5-A0C5-E37285C7CE0B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3D48B-F97D-452B-A00E-F379A9736E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409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2CEA-7919-45C5-A0C5-E37285C7CE0B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3D48B-F97D-452B-A00E-F379A9736E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3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2CEA-7919-45C5-A0C5-E37285C7CE0B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3D48B-F97D-452B-A00E-F379A9736E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609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2CEA-7919-45C5-A0C5-E37285C7CE0B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3D48B-F97D-452B-A00E-F379A9736E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647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2CEA-7919-45C5-A0C5-E37285C7CE0B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3D48B-F97D-452B-A00E-F379A9736E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876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2CEA-7919-45C5-A0C5-E37285C7CE0B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3D48B-F97D-452B-A00E-F379A9736E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6488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2CEA-7919-45C5-A0C5-E37285C7CE0B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3D48B-F97D-452B-A00E-F379A9736E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9404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2CEA-7919-45C5-A0C5-E37285C7CE0B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3D48B-F97D-452B-A00E-F379A9736E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537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22CEA-7919-45C5-A0C5-E37285C7CE0B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3D48B-F97D-452B-A00E-F379A9736E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987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35696" y="82323"/>
            <a:ext cx="6258766" cy="4616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softEdge"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Evite les confusions </a:t>
            </a:r>
            <a:r>
              <a:rPr lang="fr-FR" sz="2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avec MAMIE GRAMMAIRE</a:t>
            </a:r>
            <a:endParaRPr lang="fr-FR" sz="24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67" y="113804"/>
            <a:ext cx="703033" cy="11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835696" y="447811"/>
            <a:ext cx="1600509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 Aujourd’hui le mot : 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74368" y="527524"/>
            <a:ext cx="1122423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endParaRPr lang="fr-FR" sz="4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857172" y="1507153"/>
            <a:ext cx="3750237" cy="24622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b="1" dirty="0">
                <a:latin typeface="Arial Rounded MT Bold" pitchFamily="34" charset="0"/>
                <a:cs typeface="Aharoni" pitchFamily="2" charset="-79"/>
              </a:rPr>
              <a:t>C’est le </a:t>
            </a:r>
            <a:r>
              <a:rPr lang="fr-FR" sz="1000" b="1" dirty="0" smtClean="0">
                <a:latin typeface="Arial Rounded MT Bold" pitchFamily="34" charset="0"/>
                <a:cs typeface="Aharoni" pitchFamily="2" charset="-79"/>
              </a:rPr>
              <a:t>mot le plus </a:t>
            </a:r>
            <a:r>
              <a:rPr lang="fr-FR" sz="1000" b="1" dirty="0">
                <a:latin typeface="Arial Rounded MT Bold" pitchFamily="34" charset="0"/>
                <a:cs typeface="Aharoni" pitchFamily="2" charset="-79"/>
              </a:rPr>
              <a:t>compliqué de la grammaire française: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38667" y="1466837"/>
            <a:ext cx="1303243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Arial Black" pitchFamily="34" charset="0"/>
              </a:rPr>
              <a:t>Il peut être :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26421" y="4228488"/>
            <a:ext cx="2719399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Conjonction de subordination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3490" y="2892368"/>
            <a:ext cx="3122330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Pronom interrogatif </a:t>
            </a:r>
            <a:r>
              <a:rPr lang="fr-FR" sz="1000" b="1" dirty="0" smtClean="0">
                <a:latin typeface="Arial Black" pitchFamily="34" charset="0"/>
              </a:rPr>
              <a:t>ou </a:t>
            </a:r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exclamatif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50740" y="1801260"/>
            <a:ext cx="1465145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Pronom relatif 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20425" y="5840015"/>
            <a:ext cx="905697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Adverbe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3" y="5693014"/>
            <a:ext cx="720080" cy="632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92" y="1616594"/>
            <a:ext cx="437777" cy="61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1" y="3837312"/>
            <a:ext cx="913577" cy="729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8" y="2799512"/>
            <a:ext cx="428371" cy="60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2656459" y="1862815"/>
            <a:ext cx="57005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Toujours précédé 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(ou presque)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d’un « mot »dont il dépend nommé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Antécédent</a:t>
            </a:r>
            <a:endParaRPr lang="fr-FR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27784" y="2191073"/>
            <a:ext cx="232627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J’aime </a:t>
            </a:r>
            <a:r>
              <a:rPr lang="fr-FR" sz="800" b="1" dirty="0" smtClean="0">
                <a:solidFill>
                  <a:srgbClr val="FF0000"/>
                </a:solidFill>
                <a:latin typeface="Arial Black" pitchFamily="34" charset="0"/>
              </a:rPr>
              <a:t>la pomme                  </a:t>
            </a:r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mange. 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789660" y="2187722"/>
            <a:ext cx="372217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3872" y="2498146"/>
            <a:ext cx="7890302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Pense que 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l’antécédent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caché dans la poche du pronom est remis dans la phrase =&gt; </a:t>
            </a:r>
            <a:r>
              <a:rPr lang="fr-FR" sz="800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mange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</a:t>
            </a:r>
            <a:r>
              <a:rPr lang="fr-FR" sz="1000" b="1" dirty="0">
                <a:solidFill>
                  <a:srgbClr val="FF0000"/>
                </a:solidFill>
                <a:latin typeface="Arial Black" pitchFamily="34" charset="0"/>
              </a:rPr>
              <a:t> la </a:t>
            </a:r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pomme ; </a:t>
            </a:r>
            <a:r>
              <a:rPr lang="fr-FR" sz="800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</a:t>
            </a:r>
            <a:r>
              <a:rPr lang="fr-FR" sz="800" b="1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prèfère</a:t>
            </a:r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fr-FR" sz="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</a:t>
            </a:r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le sport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fr-FR" sz="1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877966" y="2849650"/>
            <a:ext cx="51585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Comme son nom l’indique</a:t>
            </a:r>
            <a:r>
              <a:rPr lang="fr-FR" sz="1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-  </a:t>
            </a:r>
            <a:r>
              <a:rPr lang="fr-FR" sz="1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il pose une question </a:t>
            </a:r>
            <a:endParaRPr lang="fr-FR" sz="12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000880" y="2187267"/>
            <a:ext cx="252344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Le Rugby est </a:t>
            </a:r>
            <a:r>
              <a:rPr lang="fr-FR" sz="800" b="1" dirty="0" smtClean="0">
                <a:solidFill>
                  <a:srgbClr val="FF0000"/>
                </a:solidFill>
                <a:latin typeface="Arial Black" pitchFamily="34" charset="0"/>
              </a:rPr>
              <a:t>le sport                </a:t>
            </a:r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préfère. 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351762" y="2187722"/>
            <a:ext cx="372217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014095" y="2892368"/>
            <a:ext cx="66236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Fais-tu ?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624616" y="2892368"/>
            <a:ext cx="372217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947017" y="3132407"/>
            <a:ext cx="23828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sz="1200" b="1" spc="50" dirty="0" smtClean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ou </a:t>
            </a:r>
            <a:r>
              <a:rPr lang="fr-FR" sz="1200" b="1" spc="5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exprime un fort  sentiment</a:t>
            </a:r>
            <a:endParaRPr lang="fr-FR" sz="12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826319" y="3187681"/>
            <a:ext cx="91403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C’est beau !!!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436840" y="3187681"/>
            <a:ext cx="372217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95174" y="3412688"/>
            <a:ext cx="6980822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Attention, on trouve aussi le </a:t>
            </a:r>
            <a:r>
              <a:rPr lang="fr-FR" sz="11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Pronom interrogatif 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dans un type de phrase nommée 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INTERROGATIVE INDIRECTE</a:t>
            </a:r>
            <a:endParaRPr lang="fr-FR" sz="1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178835" y="3755006"/>
            <a:ext cx="372217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937155" y="3755006"/>
            <a:ext cx="12490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me demande ce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600090" y="3755006"/>
            <a:ext cx="5709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t</a:t>
            </a:r>
            <a:r>
              <a:rPr lang="fr-FR" sz="800" b="1" dirty="0" smtClean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u fais.</a:t>
            </a:r>
            <a:endParaRPr lang="fr-FR" dirty="0"/>
          </a:p>
        </p:txBody>
      </p:sp>
      <p:sp>
        <p:nvSpPr>
          <p:cNvPr id="34" name="Rectangle à coins arrondis 33"/>
          <p:cNvSpPr/>
          <p:nvPr/>
        </p:nvSpPr>
        <p:spPr>
          <a:xfrm>
            <a:off x="5436096" y="516583"/>
            <a:ext cx="3512700" cy="9243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b="1" dirty="0" smtClean="0">
                <a:solidFill>
                  <a:schemeClr val="tx1"/>
                </a:solidFill>
                <a:latin typeface="Arial Black" pitchFamily="34" charset="0"/>
              </a:rPr>
              <a:t>Ne confonds pas avec </a:t>
            </a:r>
          </a:p>
          <a:p>
            <a:pPr marL="171450" indent="-171450">
              <a:buFontTx/>
              <a:buChar char="-"/>
            </a:pPr>
            <a:r>
              <a:rPr lang="fr-FR" sz="1200" dirty="0" smtClean="0"/>
              <a:t>Le </a:t>
            </a:r>
            <a:r>
              <a:rPr lang="fr-FR" sz="1200" dirty="0"/>
              <a:t>nom COMMUN  : </a:t>
            </a:r>
            <a:r>
              <a:rPr lang="fr-FR" sz="1200" dirty="0" smtClean="0"/>
              <a:t/>
            </a:r>
            <a:br>
              <a:rPr lang="fr-FR" sz="1200" dirty="0" smtClean="0"/>
            </a:b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LA  </a:t>
            </a:r>
            <a:r>
              <a:rPr lang="fr-FR" sz="12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QUEUE </a:t>
            </a:r>
          </a:p>
          <a:p>
            <a:pPr marL="171450" indent="-171450">
              <a:buFontTx/>
              <a:buChar char="-"/>
            </a:pPr>
            <a:r>
              <a:rPr lang="fr-FR" sz="1200" dirty="0" smtClean="0"/>
              <a:t>Le </a:t>
            </a:r>
            <a:r>
              <a:rPr lang="fr-FR" sz="1200" dirty="0"/>
              <a:t>nom COMMUN  : </a:t>
            </a:r>
            <a:endParaRPr lang="fr-FR" sz="1200" dirty="0" smtClean="0"/>
          </a:p>
          <a:p>
            <a:r>
              <a:rPr lang="fr-FR" sz="12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Le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MAITRE-QUEUX </a:t>
            </a:r>
            <a:r>
              <a:rPr lang="fr-FR" sz="1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(chef cuisinier)</a:t>
            </a:r>
            <a:endParaRPr lang="fr-FR" sz="1000" dirty="0"/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335" y="606703"/>
            <a:ext cx="294168" cy="326854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40" y="878627"/>
            <a:ext cx="294168" cy="326854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3877966" y="4230078"/>
            <a:ext cx="36387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Elle entraîne une SUBORDONNÉE CONJONCTIVE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087977" y="4940866"/>
            <a:ext cx="3626314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Elle ne dépend 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JAMAIS d’ un NOM</a:t>
            </a:r>
            <a:r>
              <a:rPr lang="fr-FR" sz="1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et suit plutôt 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 VERBE</a:t>
            </a:r>
            <a:endParaRPr lang="fr-FR" sz="1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318071" y="4725724"/>
            <a:ext cx="372217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39552" y="4725724"/>
            <a:ext cx="76174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préfère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718849" y="4725724"/>
            <a:ext cx="135806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t</a:t>
            </a:r>
            <a:r>
              <a:rPr lang="fr-FR" sz="800" b="1" dirty="0" smtClean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u ne chantes pas !!!</a:t>
            </a:r>
            <a:endParaRPr lang="fr-FR" dirty="0"/>
          </a:p>
        </p:txBody>
      </p:sp>
      <p:sp>
        <p:nvSpPr>
          <p:cNvPr id="42" name="Rectangle 41"/>
          <p:cNvSpPr/>
          <p:nvPr/>
        </p:nvSpPr>
        <p:spPr>
          <a:xfrm>
            <a:off x="4572000" y="4626052"/>
            <a:ext cx="372217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034403" y="4626052"/>
            <a:ext cx="51488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Il faut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000880" y="4618002"/>
            <a:ext cx="68640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Je parte.</a:t>
            </a:r>
            <a:endParaRPr lang="fr-FR" dirty="0"/>
          </a:p>
        </p:txBody>
      </p:sp>
      <p:sp>
        <p:nvSpPr>
          <p:cNvPr id="45" name="Rectangle 44"/>
          <p:cNvSpPr/>
          <p:nvPr/>
        </p:nvSpPr>
        <p:spPr>
          <a:xfrm>
            <a:off x="369589" y="5187062"/>
            <a:ext cx="7844512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r>
              <a:rPr lang="fr-FR" sz="1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est souvent précédé d’un « autre mot » : </a:t>
            </a:r>
            <a:r>
              <a:rPr lang="fr-FR" sz="1200" b="1" spc="5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alors</a:t>
            </a:r>
            <a:r>
              <a:rPr lang="fr-FR" sz="1000" b="1" spc="50" dirty="0" smtClean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fr-FR" sz="1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r>
              <a:rPr lang="fr-FR" sz="1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</a:t>
            </a:r>
            <a:r>
              <a:rPr lang="fr-FR" sz="1200" b="1" spc="50" dirty="0" smtClean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parce </a:t>
            </a:r>
            <a:r>
              <a:rPr lang="fr-FR" sz="1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r>
              <a:rPr lang="fr-FR" sz="1200" b="1" spc="50" dirty="0" smtClean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bien </a:t>
            </a:r>
            <a:r>
              <a:rPr lang="fr-FR" sz="1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r>
              <a:rPr lang="fr-FR" sz="1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r>
              <a:rPr lang="fr-FR" sz="1200" b="1" spc="5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vu</a:t>
            </a:r>
            <a:r>
              <a:rPr lang="fr-FR" sz="1000" b="1" spc="5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fr-FR" sz="1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r>
              <a:rPr lang="fr-FR" sz="1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  <a:r>
              <a:rPr lang="fr-FR" sz="1200" b="1" spc="50" dirty="0" smtClean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pendant </a:t>
            </a:r>
            <a:r>
              <a:rPr lang="fr-FR" sz="1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r>
              <a:rPr lang="fr-FR" sz="1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</a:t>
            </a:r>
            <a:r>
              <a:rPr lang="fr-FR" sz="1200" b="1" spc="50" dirty="0" smtClean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pour</a:t>
            </a:r>
            <a:r>
              <a:rPr lang="fr-FR" sz="1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FR" sz="1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r>
              <a:rPr lang="fr-FR" sz="1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  <a:r>
              <a:rPr lang="fr-FR" sz="10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etc</a:t>
            </a:r>
            <a:r>
              <a:rPr lang="fr-FR" sz="1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fr-FR" sz="1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341910" y="5661248"/>
            <a:ext cx="3670250" cy="2462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Certaines sont </a:t>
            </a:r>
            <a:r>
              <a:rPr lang="fr-FR" sz="1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en UN SEUL MOT 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 </a:t>
            </a:r>
            <a:r>
              <a:rPr lang="fr-FR" sz="1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PUISQUE   LORSQUE</a:t>
            </a:r>
            <a:endParaRPr lang="fr-FR" sz="1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537154" y="5464061"/>
            <a:ext cx="308770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000" b="1" dirty="0">
                <a:solidFill>
                  <a:srgbClr val="FF0000"/>
                </a:solidFill>
                <a:latin typeface="Arial Black" pitchFamily="34" charset="0"/>
              </a:rPr>
              <a:t>Ce sont des LOCUTIONS CONJONCTIVES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891606" y="5907469"/>
            <a:ext cx="50486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 trouve </a:t>
            </a:r>
            <a:r>
              <a:rPr lang="fr-FR" sz="1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derrière 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l’adverbe de négation,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 ou N’</a:t>
            </a:r>
            <a:r>
              <a:rPr lang="fr-FR" sz="1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qu’il accompagne </a:t>
            </a:r>
            <a:endParaRPr lang="fr-FR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619292" y="6277670"/>
            <a:ext cx="372217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062729" y="6309430"/>
            <a:ext cx="55656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n’ai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040784" y="6281587"/>
            <a:ext cx="1693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5 centimes dans ma poche</a:t>
            </a:r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5200724" y="6278653"/>
            <a:ext cx="372217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369613" y="6278653"/>
            <a:ext cx="82426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ne viens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572941" y="6277670"/>
            <a:ext cx="118013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d</a:t>
            </a:r>
            <a:r>
              <a:rPr lang="fr-FR" sz="800" b="1" dirty="0" smtClean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ans deux heures</a:t>
            </a:r>
            <a:endParaRPr lang="fr-FR" dirty="0"/>
          </a:p>
        </p:txBody>
      </p:sp>
      <p:sp>
        <p:nvSpPr>
          <p:cNvPr id="55" name="Rectangle 54"/>
          <p:cNvSpPr/>
          <p:nvPr/>
        </p:nvSpPr>
        <p:spPr>
          <a:xfrm>
            <a:off x="115923" y="6524874"/>
            <a:ext cx="74270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Facile à repérer… Comme pour tous les adverbes, on peut l’enlever sans rendre la phrase incorrecte =&gt;</a:t>
            </a:r>
            <a:endParaRPr lang="fr-FR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418529" y="6624064"/>
            <a:ext cx="168187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viens dans deux heures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524328" y="6338975"/>
            <a:ext cx="104067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J’ai 5 centimes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2737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</Words>
  <Application>Microsoft Office PowerPoint</Application>
  <PresentationFormat>Affichage à l'écran (4:3)</PresentationFormat>
  <Paragraphs>50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1</cp:revision>
  <dcterms:created xsi:type="dcterms:W3CDTF">2012-06-27T11:28:44Z</dcterms:created>
  <dcterms:modified xsi:type="dcterms:W3CDTF">2012-06-27T11:29:27Z</dcterms:modified>
</cp:coreProperties>
</file>