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70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373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57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894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989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4698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006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19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9972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535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77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740DF-CD7B-42EF-99EE-4F18E34D654A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6FDA1-FE5F-4DCE-A8A9-5F1F49F2F2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77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5696" y="40432"/>
            <a:ext cx="6258766" cy="4616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softEdge"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Evite les confusions </a:t>
            </a:r>
            <a:r>
              <a:rPr lang="fr-FR" sz="2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avec MAMIE GRAMMAIRE</a:t>
            </a:r>
            <a:endParaRPr lang="fr-FR" sz="2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93" y="201670"/>
            <a:ext cx="703033" cy="11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975570" y="491967"/>
            <a:ext cx="1600509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Aujourd’hui le mot : 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47289" y="560874"/>
            <a:ext cx="1358705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</a:t>
            </a:r>
            <a:endParaRPr lang="fr-FR" sz="4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604864" y="1390796"/>
            <a:ext cx="1303243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Arial Black" pitchFamily="34" charset="0"/>
              </a:rPr>
              <a:t>Il peut être :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16" y="5627019"/>
            <a:ext cx="720080" cy="63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53" y="4121531"/>
            <a:ext cx="428371" cy="6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056860" y="4242574"/>
            <a:ext cx="1557671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Pronom indéfini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4850" y="2569587"/>
            <a:ext cx="1961499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Déterminant indéfini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179435" y="2316736"/>
            <a:ext cx="461502" cy="62495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66992" y="5805264"/>
            <a:ext cx="905697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Adverbe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00771" y="1589967"/>
            <a:ext cx="1417376" cy="3385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Nom Commun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14" y="1340768"/>
            <a:ext cx="588336" cy="6537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288544" y="1647629"/>
            <a:ext cx="64611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Toujours précédé  d’un déterminant, il s’emploie au singulier pour désigner «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 l’ensemble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 »</a:t>
            </a:r>
            <a:endParaRPr lang="fr-FR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77860" y="1989420"/>
            <a:ext cx="511260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J’ai acheté deux valises et une sucette,                       pour 25 euros, Ce n’est pas cher !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78543" y="1989420"/>
            <a:ext cx="561372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  TOUT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502928" y="2277452"/>
            <a:ext cx="511260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Ce belles chaises et cette table sont anciennes ! Elle forment 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29190" y="2261368"/>
            <a:ext cx="603050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</a:t>
            </a:r>
            <a:r>
              <a:rPr lang="fr-FR" sz="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TOUT</a:t>
            </a:r>
            <a:endParaRPr lang="fr-FR" sz="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721527" y="2629211"/>
            <a:ext cx="47689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Facile à reconnaître, il est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TOUJOURS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DEVANT UN NOM COMMUN</a:t>
            </a:r>
            <a:endParaRPr lang="fr-FR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138143" y="2997532"/>
            <a:ext cx="171733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Homme a droit à la liberté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714628" y="2983027"/>
            <a:ext cx="423514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42836" y="3296016"/>
            <a:ext cx="84637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Mot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VARIABLE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il fera                 au féminin et                          au pluriel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(il sera alors généralement accompagné par l’article </a:t>
            </a:r>
            <a:r>
              <a:rPr lang="fr-FR" sz="1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LES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fr-FR" sz="1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979712" y="3284984"/>
            <a:ext cx="473206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TOUTE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635896" y="3313162"/>
            <a:ext cx="846707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TOUS / TOUTES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68618" y="3703687"/>
            <a:ext cx="164293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Faute sera sanctionnée !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20257" y="3689182"/>
            <a:ext cx="473206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TOUTE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48751" y="3717612"/>
            <a:ext cx="43009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Humains sont frères, et                           femmes aussi !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851920" y="3703107"/>
            <a:ext cx="583813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TOUS LES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810386" y="4304129"/>
            <a:ext cx="54174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Là il n’y a pas photo :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il N’est JAMAIS </a:t>
            </a:r>
            <a:r>
              <a:rPr lang="fr-FR" sz="12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ACCOMPAGNé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D’UN NOM COMMUN</a:t>
            </a:r>
            <a:endParaRPr lang="fr-FR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187203" y="4725724"/>
            <a:ext cx="144869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est bien qui finit bien,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763688" y="4711219"/>
            <a:ext cx="423514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953275" y="4725724"/>
            <a:ext cx="36622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Tu veux les crêpes </a:t>
            </a:r>
            <a:r>
              <a:rPr lang="fr-FR" sz="8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o</a:t>
            </a:r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u la tarte ?...  Je veux                   !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16216" y="4711219"/>
            <a:ext cx="423514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17176" y="5003429"/>
            <a:ext cx="84029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Bien sûr, comme c’est un mot </a:t>
            </a:r>
            <a:r>
              <a:rPr lang="fr-FR" sz="1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VARIABLE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il fera                  au féminin  et                          au pluriel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(JAMAIS AVEC UN NOM)</a:t>
            </a:r>
            <a:endParaRPr lang="fr-FR" sz="1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788319" y="5013176"/>
            <a:ext cx="495649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TOUTE</a:t>
            </a:r>
            <a:r>
              <a:rPr lang="fr-FR" sz="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fr-FR" sz="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673414" y="5402581"/>
            <a:ext cx="655441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La grosse tarte ?...  Tu la mangeras                      !  Mais oui, et les crêpes                        aussi ! 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947150" y="3686440"/>
            <a:ext cx="684803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TOUTES LES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840915" y="5402581"/>
            <a:ext cx="495649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TOUTE</a:t>
            </a:r>
            <a:r>
              <a:rPr lang="fr-FR" sz="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fr-FR" sz="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523796" y="5003429"/>
            <a:ext cx="846707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TOUS / TOUTES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947149" y="5402581"/>
            <a:ext cx="543739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356838" y="5733256"/>
            <a:ext cx="5776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INVARIABLE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il peut facilement être remplacé par « </a:t>
            </a:r>
            <a:r>
              <a:rPr lang="fr-FR" sz="8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entièrement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 », « </a:t>
            </a:r>
            <a:r>
              <a:rPr lang="fr-FR" sz="8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complètement</a:t>
            </a:r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 »</a:t>
            </a:r>
            <a:endParaRPr lang="fr-FR" sz="1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213269" y="6309138"/>
            <a:ext cx="6017994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Pense que comme tous les adverbes, on peut facilement l’enlever sans rendre la phrase incorrecte</a:t>
            </a:r>
            <a:endParaRPr lang="fr-FR" sz="1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187204" y="6093694"/>
            <a:ext cx="233144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Il a les cheveux                   blancs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284390" y="6093694"/>
            <a:ext cx="423514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068261" y="6555359"/>
            <a:ext cx="641874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TOUS</a:t>
            </a:r>
            <a:r>
              <a:rPr lang="fr-FR" sz="10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TOUTE </a:t>
            </a:r>
            <a:r>
              <a:rPr lang="fr-FR" sz="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ET </a:t>
            </a:r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fr-FR" sz="8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TOUTES 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 SERONT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JAMAIS ADVERBE</a:t>
            </a:r>
            <a:r>
              <a:rPr lang="fr-FR" sz="1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Logique? Puisqu’un </a:t>
            </a:r>
            <a:r>
              <a:rPr lang="fr-FR" sz="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ADVERBE est … INVARIABLE !</a:t>
            </a:r>
            <a:endParaRPr lang="fr-FR" sz="1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408910" y="6085819"/>
            <a:ext cx="233144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Il a                   compris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807631" y="6068419"/>
            <a:ext cx="423514" cy="2154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TOUT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1" name="Rectangle à coins arrondis 50"/>
          <p:cNvSpPr/>
          <p:nvPr/>
        </p:nvSpPr>
        <p:spPr>
          <a:xfrm>
            <a:off x="5365389" y="598513"/>
            <a:ext cx="3512700" cy="9243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b="1" dirty="0" smtClean="0">
                <a:solidFill>
                  <a:schemeClr val="tx1"/>
                </a:solidFill>
                <a:latin typeface="Arial Black" pitchFamily="34" charset="0"/>
              </a:rPr>
              <a:t>Ne confonds pas avec </a:t>
            </a:r>
          </a:p>
          <a:p>
            <a:pPr marL="171450" indent="-171450">
              <a:buFontTx/>
              <a:buChar char="-"/>
            </a:pPr>
            <a:r>
              <a:rPr lang="fr-FR" sz="1200" dirty="0" smtClean="0"/>
              <a:t>Le verbe TOUSSER </a:t>
            </a:r>
          </a:p>
          <a:p>
            <a:r>
              <a:rPr lang="fr-FR" sz="1200" dirty="0" smtClean="0"/>
              <a:t> </a:t>
            </a:r>
            <a:r>
              <a:rPr lang="fr-FR" sz="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(je tousse, tu tousses, il tousse, ils toussent)</a:t>
            </a:r>
          </a:p>
          <a:p>
            <a:endParaRPr lang="fr-FR" sz="800" b="1" dirty="0" smtClean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200" dirty="0" smtClean="0"/>
              <a:t>Son nom COMMUN  </a:t>
            </a:r>
            <a:r>
              <a:rPr lang="fr-FR" sz="1200" dirty="0"/>
              <a:t>: LA TOUX</a:t>
            </a:r>
          </a:p>
        </p:txBody>
      </p:sp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4212"/>
            <a:ext cx="306597" cy="37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Bulle ronde 52"/>
          <p:cNvSpPr/>
          <p:nvPr/>
        </p:nvSpPr>
        <p:spPr>
          <a:xfrm>
            <a:off x="7703963" y="692696"/>
            <a:ext cx="1159633" cy="282158"/>
          </a:xfrm>
          <a:prstGeom prst="wedgeEllipseCallout">
            <a:avLst>
              <a:gd name="adj1" fmla="val -73106"/>
              <a:gd name="adj2" fmla="val -2874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/>
          <p:cNvSpPr txBox="1"/>
          <p:nvPr/>
        </p:nvSpPr>
        <p:spPr>
          <a:xfrm>
            <a:off x="7701650" y="692696"/>
            <a:ext cx="1159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</a:t>
            </a:r>
            <a:r>
              <a:rPr lang="fr-FR" sz="1000" b="1" dirty="0" err="1" smtClean="0">
                <a:latin typeface="Arial Black" pitchFamily="34" charset="0"/>
              </a:rPr>
              <a:t>Cafou</a:t>
            </a:r>
            <a:r>
              <a:rPr lang="fr-FR" sz="1000" b="1" dirty="0" smtClean="0">
                <a:latin typeface="Arial Black" pitchFamily="34" charset="0"/>
              </a:rPr>
              <a:t> </a:t>
            </a:r>
            <a:r>
              <a:rPr lang="fr-FR" sz="1000" b="1" dirty="0" err="1" smtClean="0">
                <a:latin typeface="Arial Black" pitchFamily="34" charset="0"/>
              </a:rPr>
              <a:t>cafou</a:t>
            </a:r>
            <a:r>
              <a:rPr lang="fr-FR" sz="1000" b="1" dirty="0" smtClean="0">
                <a:latin typeface="Arial Black" pitchFamily="34" charset="0"/>
              </a:rPr>
              <a:t> !</a:t>
            </a:r>
            <a:endParaRPr lang="fr-FR" sz="1000" b="1" dirty="0">
              <a:latin typeface="Arial Black" pitchFamily="34" charset="0"/>
            </a:endParaRPr>
          </a:p>
        </p:txBody>
      </p:sp>
      <p:pic>
        <p:nvPicPr>
          <p:cNvPr id="55" name="Image 5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963" y="1158623"/>
            <a:ext cx="294168" cy="326854"/>
          </a:xfrm>
          <a:prstGeom prst="rect">
            <a:avLst/>
          </a:prstGeom>
        </p:spPr>
      </p:pic>
      <p:sp>
        <p:nvSpPr>
          <p:cNvPr id="56" name="Bulle ronde 55"/>
          <p:cNvSpPr/>
          <p:nvPr/>
        </p:nvSpPr>
        <p:spPr>
          <a:xfrm>
            <a:off x="7686104" y="692696"/>
            <a:ext cx="1159633" cy="282158"/>
          </a:xfrm>
          <a:prstGeom prst="wedgeEllipseCallout">
            <a:avLst>
              <a:gd name="adj1" fmla="val -21358"/>
              <a:gd name="adj2" fmla="val 16704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717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Office PowerPoint</Application>
  <PresentationFormat>Affichage à l'écran (4:3)</PresentationFormat>
  <Paragraphs>48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2012-06-27T11:29:40Z</dcterms:created>
  <dcterms:modified xsi:type="dcterms:W3CDTF">2012-06-27T11:29:55Z</dcterms:modified>
</cp:coreProperties>
</file>