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12DD5-5CB1-4F58-93F9-71DBBC832EC9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81AFB-4E43-4476-93CD-47EE99B1E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351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84A9C-394E-476F-A4D7-6C71AD38BB8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197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60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6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496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689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02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56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259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875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2575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916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432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D6D4-0D64-4F54-A035-CF5C8A0254D3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94AA8-3989-4AA8-ADDE-C15122FE30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0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04686" y="2181619"/>
            <a:ext cx="376638" cy="434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0922" y="908720"/>
            <a:ext cx="9115380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L’adverbe est un mot </a:t>
            </a:r>
            <a:r>
              <a:rPr lang="fr-FR" sz="2000" b="1" dirty="0" smtClean="0">
                <a:solidFill>
                  <a:srgbClr val="FF0000"/>
                </a:solidFill>
              </a:rPr>
              <a:t>INVARIABLE 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qui donne des informations…(si on les lui demande)</a:t>
            </a:r>
            <a:endParaRPr lang="fr-FR" sz="2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0158" y="1281790"/>
            <a:ext cx="860444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’adverbe est un gros nigaud qui agit comme un robot  </a:t>
            </a:r>
            <a:endParaRPr lang="fr-FR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376" y="1693881"/>
            <a:ext cx="982923" cy="863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Bulle ronde 6"/>
          <p:cNvSpPr/>
          <p:nvPr/>
        </p:nvSpPr>
        <p:spPr>
          <a:xfrm>
            <a:off x="6064522" y="1700808"/>
            <a:ext cx="2016336" cy="514013"/>
          </a:xfrm>
          <a:prstGeom prst="wedgeEllipseCallout">
            <a:avLst>
              <a:gd name="adj1" fmla="val 55450"/>
              <a:gd name="adj2" fmla="val -1365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273332" y="1790745"/>
            <a:ext cx="16674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Ce n’est pas vrai …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 </a:t>
            </a:r>
            <a:r>
              <a:rPr lang="fr-FR" sz="1000" b="1" dirty="0">
                <a:latin typeface="Arial Black" pitchFamily="34" charset="0"/>
              </a:rPr>
              <a:t>J</a:t>
            </a:r>
            <a:r>
              <a:rPr lang="fr-FR" sz="1000" b="1" dirty="0" smtClean="0">
                <a:latin typeface="Arial Black" pitchFamily="34" charset="0"/>
              </a:rPr>
              <a:t>e ne suis pas gros !</a:t>
            </a:r>
            <a:endParaRPr lang="fr-FR" sz="1000" dirty="0"/>
          </a:p>
        </p:txBody>
      </p:sp>
      <p:sp>
        <p:nvSpPr>
          <p:cNvPr id="8" name="Rectangle 7"/>
          <p:cNvSpPr/>
          <p:nvPr/>
        </p:nvSpPr>
        <p:spPr>
          <a:xfrm>
            <a:off x="501187" y="1700808"/>
            <a:ext cx="55241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Il existe plusieurs sortes d’adverbes 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568" y="2214821"/>
            <a:ext cx="499656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1- Les Adverbes terminés par un S</a:t>
            </a:r>
            <a:endParaRPr lang="fr-FR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266" y="2557333"/>
            <a:ext cx="3964548" cy="24622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PARFOIS, TOUJOURS, JAMAIS, AUTREFOIS, jadis, ailleurs, très</a:t>
            </a:r>
            <a:r>
              <a:rPr lang="fr-FR" sz="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, etc.  </a:t>
            </a:r>
            <a:endParaRPr lang="fr-FR" sz="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83043" y="2659022"/>
            <a:ext cx="372890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N’oublie jamais le S à jamais et mets toujours un S à toujours !!</a:t>
            </a:r>
            <a:endParaRPr lang="fr-FR" sz="800" b="1" dirty="0">
              <a:latin typeface="Arial Black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8880" y="2854676"/>
            <a:ext cx="415389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2- Les Adverbes de négation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91245" y="3414761"/>
            <a:ext cx="5196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Ne…</a:t>
            </a:r>
            <a:endParaRPr lang="fr-FR" sz="1400" dirty="0"/>
          </a:p>
        </p:txBody>
      </p:sp>
      <p:sp>
        <p:nvSpPr>
          <p:cNvPr id="15" name="Accolade ouvrante 14"/>
          <p:cNvSpPr/>
          <p:nvPr/>
        </p:nvSpPr>
        <p:spPr>
          <a:xfrm>
            <a:off x="1684943" y="3143268"/>
            <a:ext cx="94692" cy="859473"/>
          </a:xfrm>
          <a:prstGeom prst="leftBrace">
            <a:avLst/>
          </a:prstGeom>
          <a:ln>
            <a:solidFill>
              <a:srgbClr val="0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1844230" y="3140968"/>
            <a:ext cx="7835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…pas</a:t>
            </a:r>
          </a:p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…plus</a:t>
            </a:r>
          </a:p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…</a:t>
            </a:r>
            <a:r>
              <a:rPr lang="fr-FR" sz="9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jamais</a:t>
            </a:r>
          </a:p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…trop</a:t>
            </a:r>
          </a:p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…point</a:t>
            </a:r>
          </a:p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…que</a:t>
            </a:r>
          </a:p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…guère</a:t>
            </a:r>
            <a:endParaRPr lang="fr-FR" sz="1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39752" y="3199318"/>
            <a:ext cx="41504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1- Attention, devant un </a:t>
            </a:r>
            <a:r>
              <a:rPr lang="fr-FR" sz="800" b="1" dirty="0">
                <a:solidFill>
                  <a:srgbClr val="FF0000"/>
                </a:solidFill>
                <a:latin typeface="Arial Black" pitchFamily="34" charset="0"/>
              </a:rPr>
              <a:t>verbe</a:t>
            </a:r>
            <a:r>
              <a:rPr lang="fr-FR" sz="800" b="1" dirty="0" smtClean="0">
                <a:latin typeface="Arial Black" pitchFamily="34" charset="0"/>
              </a:rPr>
              <a:t> à </a:t>
            </a:r>
            <a:r>
              <a:rPr lang="fr-FR" sz="800" b="1" dirty="0" smtClean="0">
                <a:solidFill>
                  <a:srgbClr val="FF0000"/>
                </a:solidFill>
                <a:latin typeface="Arial Black" pitchFamily="34" charset="0"/>
              </a:rPr>
              <a:t>l’infinitif,</a:t>
            </a:r>
            <a:r>
              <a:rPr lang="fr-FR" sz="800" b="1" dirty="0" smtClean="0">
                <a:latin typeface="Arial Black" pitchFamily="34" charset="0"/>
              </a:rPr>
              <a:t> on regroupera les 2 adverbes </a:t>
            </a:r>
            <a:endParaRPr lang="fr-FR" sz="800" b="1" dirty="0">
              <a:latin typeface="Arial Black" pitchFamily="34" charset="0"/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396" y="3094159"/>
            <a:ext cx="642695" cy="67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Bulle ronde 19"/>
          <p:cNvSpPr/>
          <p:nvPr/>
        </p:nvSpPr>
        <p:spPr>
          <a:xfrm>
            <a:off x="7356396" y="2800730"/>
            <a:ext cx="1629631" cy="296837"/>
          </a:xfrm>
          <a:prstGeom prst="wedgeEllipseCallout">
            <a:avLst>
              <a:gd name="adj1" fmla="val -25793"/>
              <a:gd name="adj2" fmla="val 9386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509010" y="2845114"/>
            <a:ext cx="132440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Ne plus bouger !</a:t>
            </a:r>
            <a:endParaRPr lang="fr-FR" sz="1000" dirty="0"/>
          </a:p>
        </p:txBody>
      </p:sp>
      <p:sp>
        <p:nvSpPr>
          <p:cNvPr id="22" name="Rectangle 21"/>
          <p:cNvSpPr/>
          <p:nvPr/>
        </p:nvSpPr>
        <p:spPr>
          <a:xfrm>
            <a:off x="2339752" y="3618021"/>
            <a:ext cx="31918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2- Attention, ne mettre le NE  qu’en cas de négation : </a:t>
            </a:r>
            <a:endParaRPr lang="fr-FR" sz="800" b="1" dirty="0">
              <a:latin typeface="Arial Black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981057" y="3833465"/>
            <a:ext cx="6960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On arrive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790970" y="3843774"/>
            <a:ext cx="107112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On N’arrive PAS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3300" y="4149080"/>
            <a:ext cx="425443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3- </a:t>
            </a:r>
            <a:r>
              <a:rPr lang="fr-F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Adverbes </a:t>
            </a:r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« OUTILS » :</a:t>
            </a:r>
            <a:endParaRPr lang="fr-FR" sz="2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028" y="3115973"/>
            <a:ext cx="498684" cy="43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712" y="3115973"/>
            <a:ext cx="498684" cy="43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87266" y="4437112"/>
            <a:ext cx="8417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Les </a:t>
            </a:r>
            <a:r>
              <a:rPr lang="fr-F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ADVERBES</a:t>
            </a:r>
            <a:r>
              <a:rPr lang="fr-F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ONT tous une </a:t>
            </a:r>
            <a:r>
              <a:rPr lang="fr-F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FONCTION GRAMMATICALE </a:t>
            </a:r>
            <a:r>
              <a:rPr lang="fr-F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précise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3300" y="4780657"/>
            <a:ext cx="472892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1- Les Adverbes de TEMPS (</a:t>
            </a:r>
            <a:r>
              <a:rPr lang="fr-FR" sz="2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ccT</a:t>
            </a:r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)</a:t>
            </a:r>
            <a:endParaRPr lang="fr-FR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1187" y="5303908"/>
            <a:ext cx="43987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2</a:t>
            </a:r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Les Adverbes de LIEU (</a:t>
            </a:r>
            <a:r>
              <a:rPr lang="fr-FR" sz="2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ccL</a:t>
            </a:r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)</a:t>
            </a:r>
            <a:endParaRPr lang="fr-FR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67544" y="6165304"/>
            <a:ext cx="575324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4</a:t>
            </a:r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Les Adverbes de quantité, d’intensité</a:t>
            </a:r>
            <a:endParaRPr lang="fr-FR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67970" y="5854115"/>
            <a:ext cx="54663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3- Les Adverbes de MANIÈRE (</a:t>
            </a:r>
            <a:r>
              <a:rPr lang="fr-FR" sz="2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ccMan</a:t>
            </a:r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)</a:t>
            </a:r>
            <a:endParaRPr lang="fr-FR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87827" y="5083480"/>
            <a:ext cx="8393644" cy="24622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r>
              <a:rPr lang="fr-FR" sz="1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Aujourd’hui, hier, demain, </a:t>
            </a:r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après-demain, avant-hier, souvent</a:t>
            </a:r>
            <a:r>
              <a:rPr lang="fr-FR" sz="1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parfois, jadis, autrefois, jamais, </a:t>
            </a:r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toujours, maintenant, plus tard, 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etc.</a:t>
            </a:r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fr-FR" sz="1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99128" y="5631051"/>
            <a:ext cx="3357009" cy="24622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Ici, là, là-bas, ailleurs, partout, loin, tout près 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etc</a:t>
            </a:r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fr-FR" sz="1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20072" y="6495147"/>
            <a:ext cx="4132863" cy="24622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Beaucoup, Trop, assez, peu, encore, plus, moins, davantage, 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etc</a:t>
            </a:r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fr-FR" sz="1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862097" y="4226024"/>
            <a:ext cx="898003" cy="24622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Oui, non, si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fr-FR" sz="1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44246" y="116632"/>
            <a:ext cx="34685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L’Adverbe</a:t>
            </a:r>
            <a:r>
              <a:rPr lang="fr-FR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32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(1)</a:t>
            </a:r>
            <a:endParaRPr lang="fr-FR" sz="32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91413" y="5896967"/>
            <a:ext cx="2217145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dirty="0">
                <a:solidFill>
                  <a:srgbClr val="FF0000"/>
                </a:solidFill>
                <a:latin typeface="Arial Black" pitchFamily="34" charset="0"/>
              </a:rPr>
              <a:t>Voir la leçon </a:t>
            </a:r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: </a:t>
            </a:r>
            <a:r>
              <a:rPr lang="fr-FR" sz="1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L’Adverbe (2)</a:t>
            </a:r>
            <a:endParaRPr lang="fr-FR" sz="1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942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53406" y="57398"/>
            <a:ext cx="3630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L’Adverbe </a:t>
            </a:r>
            <a:r>
              <a:rPr lang="fr-FR" sz="32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(2)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817548"/>
            <a:ext cx="612406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La formation des adverbes de manière</a:t>
            </a:r>
            <a:endParaRPr lang="fr-FR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49061" y="1372706"/>
            <a:ext cx="5101653" cy="400110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Cette catégorie demande une leçon spécifique</a:t>
            </a:r>
            <a:endParaRPr lang="fr-FR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1060" y="1848061"/>
            <a:ext cx="8433847" cy="369332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a- Ils sont </a:t>
            </a:r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formés au départ 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sur un Adjectif qualificatif MASCULIN</a:t>
            </a:r>
            <a:endParaRPr lang="fr-FR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8282" y="2852936"/>
            <a:ext cx="81894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1- ADJECTIF QUALIFICATIF masculin terminé par </a:t>
            </a:r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une VOYELLE</a:t>
            </a:r>
            <a:endParaRPr lang="fr-FR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1060" y="2307650"/>
            <a:ext cx="3684278" cy="369332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b- Ils se terminent tous par </a:t>
            </a:r>
            <a:endParaRPr lang="fr-FR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40956" y="2276872"/>
            <a:ext cx="875855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3259" y="3297245"/>
            <a:ext cx="563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VRAI</a:t>
            </a:r>
          </a:p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POLI</a:t>
            </a:r>
          </a:p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AISÉ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61996" y="3444300"/>
            <a:ext cx="7713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On rajoute</a:t>
            </a:r>
            <a:endParaRPr lang="fr-FR" sz="800" b="1" dirty="0">
              <a:latin typeface="Arial Black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23087" y="3272791"/>
            <a:ext cx="875855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734226" y="3356992"/>
            <a:ext cx="1045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VRAI</a:t>
            </a:r>
            <a:r>
              <a:rPr lang="fr-FR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40637" y="3140968"/>
            <a:ext cx="1032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POLI</a:t>
            </a:r>
            <a:r>
              <a:rPr lang="fr-FR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71593" y="3573016"/>
            <a:ext cx="1032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AISÉ</a:t>
            </a:r>
            <a:r>
              <a:rPr lang="fr-FR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3933056"/>
            <a:ext cx="875776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2</a:t>
            </a:r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ADJECTIF QUALIFICATIF masculin terminé par </a:t>
            </a:r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une CONSONNE</a:t>
            </a:r>
            <a:endParaRPr lang="fr-FR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9230" y="4437112"/>
            <a:ext cx="831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RÉEL</a:t>
            </a:r>
          </a:p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SECRET</a:t>
            </a:r>
          </a:p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HABITUEL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75656" y="4509120"/>
            <a:ext cx="7713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On rajoute</a:t>
            </a:r>
            <a:endParaRPr lang="fr-FR" sz="800" b="1" dirty="0">
              <a:latin typeface="Arial Black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24137" y="5661248"/>
            <a:ext cx="875855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08104" y="5445224"/>
            <a:ext cx="1348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EVIDE</a:t>
            </a:r>
            <a:r>
              <a:rPr lang="fr-FR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03654" y="4365104"/>
            <a:ext cx="1116218" cy="5667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Le féminin de l’adjectif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563888" y="4293096"/>
            <a:ext cx="5229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Arial Black" pitchFamily="34" charset="0"/>
              </a:rPr>
              <a:t>+</a:t>
            </a:r>
            <a:endParaRPr lang="fr-FR" sz="4000" b="1" dirty="0">
              <a:latin typeface="Arial Black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72209" y="4437112"/>
            <a:ext cx="875855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Flèche vers le bas 29"/>
          <p:cNvSpPr/>
          <p:nvPr/>
        </p:nvSpPr>
        <p:spPr>
          <a:xfrm rot="16200000">
            <a:off x="5602877" y="4520562"/>
            <a:ext cx="408774" cy="5538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31" name="Flèche vers le bas 30"/>
          <p:cNvSpPr/>
          <p:nvPr/>
        </p:nvSpPr>
        <p:spPr>
          <a:xfrm rot="16200000">
            <a:off x="4625933" y="3251175"/>
            <a:ext cx="408774" cy="5538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32" name="Flèche vers le bas 31"/>
          <p:cNvSpPr/>
          <p:nvPr/>
        </p:nvSpPr>
        <p:spPr>
          <a:xfrm rot="16200000">
            <a:off x="4804047" y="5598034"/>
            <a:ext cx="408774" cy="5538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34" name="Rectangle 33"/>
          <p:cNvSpPr/>
          <p:nvPr/>
        </p:nvSpPr>
        <p:spPr>
          <a:xfrm>
            <a:off x="6430506" y="4437112"/>
            <a:ext cx="1237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RÉEL</a:t>
            </a:r>
            <a:r>
              <a:rPr lang="fr-FR" sz="800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LE</a:t>
            </a:r>
            <a:r>
              <a:rPr lang="fr-FR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417554" y="4653136"/>
            <a:ext cx="1322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SECR</a:t>
            </a:r>
            <a:r>
              <a:rPr lang="fr-FR" sz="800" b="1" dirty="0" err="1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è</a:t>
            </a:r>
            <a:r>
              <a:rPr lang="fr-FR" sz="8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</a:t>
            </a:r>
            <a:r>
              <a:rPr lang="fr-FR" sz="800" b="1" dirty="0" err="1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E</a:t>
            </a:r>
            <a:r>
              <a:rPr lang="fr-FR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390048" y="4909810"/>
            <a:ext cx="1494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HABITUEL</a:t>
            </a:r>
            <a:r>
              <a:rPr lang="fr-FR" sz="800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LE</a:t>
            </a:r>
            <a:r>
              <a:rPr lang="fr-FR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03291" y="5229200"/>
            <a:ext cx="686787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3</a:t>
            </a:r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ADJECTIF QUALIFICATIF masculin terminé par </a:t>
            </a:r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NT</a:t>
            </a:r>
            <a:endParaRPr lang="fr-FR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92819" y="5670550"/>
            <a:ext cx="206819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Ce 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NT </a:t>
            </a:r>
            <a:r>
              <a:rPr lang="fr-FR" sz="800" b="1" dirty="0" smtClean="0">
                <a:latin typeface="Arial Black" pitchFamily="34" charset="0"/>
              </a:rPr>
              <a:t>se </a:t>
            </a:r>
            <a:r>
              <a:rPr lang="fr-FR" sz="800" b="1" dirty="0">
                <a:latin typeface="Arial Black" pitchFamily="34" charset="0"/>
              </a:rPr>
              <a:t>transforme </a:t>
            </a:r>
            <a:r>
              <a:rPr lang="fr-FR" sz="800" b="1" dirty="0" smtClean="0">
                <a:latin typeface="Arial Black" pitchFamily="34" charset="0"/>
              </a:rPr>
              <a:t>en </a:t>
            </a:r>
            <a:r>
              <a:rPr lang="fr-FR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fr-FR" b="1" dirty="0" smtClean="0">
                <a:latin typeface="Arial Black" pitchFamily="34" charset="0"/>
              </a:rPr>
              <a:t> </a:t>
            </a:r>
            <a:endParaRPr lang="fr-FR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  <a:p>
            <a:r>
              <a:rPr lang="fr-FR" sz="800" b="1" dirty="0" smtClean="0">
                <a:latin typeface="Arial Black" pitchFamily="34" charset="0"/>
              </a:rPr>
              <a:t> </a:t>
            </a:r>
            <a:endParaRPr lang="fr-FR" sz="800" b="1" dirty="0">
              <a:latin typeface="Arial Black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968980" y="5520995"/>
            <a:ext cx="5229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Arial Black" pitchFamily="34" charset="0"/>
              </a:rPr>
              <a:t>+</a:t>
            </a:r>
            <a:endParaRPr lang="fr-FR" sz="4000" b="1" dirty="0">
              <a:latin typeface="Arial Black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528595" y="5661248"/>
            <a:ext cx="4235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2 M </a:t>
            </a:r>
            <a:endParaRPr lang="fr-FR" sz="800" dirty="0"/>
          </a:p>
        </p:txBody>
      </p:sp>
      <p:sp>
        <p:nvSpPr>
          <p:cNvPr id="42" name="Rectangle 41"/>
          <p:cNvSpPr/>
          <p:nvPr/>
        </p:nvSpPr>
        <p:spPr>
          <a:xfrm>
            <a:off x="268357" y="5651956"/>
            <a:ext cx="761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ÉVIDENT</a:t>
            </a:r>
          </a:p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PRUDENT</a:t>
            </a:r>
          </a:p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VAILLANT</a:t>
            </a:r>
            <a:endParaRPr lang="fr-FR" sz="800" dirty="0"/>
          </a:p>
        </p:txBody>
      </p:sp>
      <p:sp>
        <p:nvSpPr>
          <p:cNvPr id="43" name="Rectangle 42"/>
          <p:cNvSpPr/>
          <p:nvPr/>
        </p:nvSpPr>
        <p:spPr>
          <a:xfrm>
            <a:off x="5050594" y="2452256"/>
            <a:ext cx="30508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dirty="0" smtClean="0">
                <a:latin typeface="Arial Black" pitchFamily="34" charset="0"/>
              </a:rPr>
              <a:t>En latin, « MENTE » signifiait «  de la manière de » </a:t>
            </a:r>
            <a:endParaRPr lang="fr-FR" sz="800" dirty="0">
              <a:latin typeface="Arial Black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541450" y="5661248"/>
            <a:ext cx="1359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PRUDE</a:t>
            </a:r>
            <a:r>
              <a:rPr lang="fr-FR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5" name="Flèche vers le bas 44"/>
          <p:cNvSpPr/>
          <p:nvPr/>
        </p:nvSpPr>
        <p:spPr>
          <a:xfrm rot="16200000">
            <a:off x="7072298" y="5502842"/>
            <a:ext cx="190752" cy="507565"/>
          </a:xfrm>
          <a:prstGeom prst="downArrow">
            <a:avLst>
              <a:gd name="adj1" fmla="val 50000"/>
              <a:gd name="adj2" fmla="val 593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/>
          </a:p>
        </p:txBody>
      </p:sp>
      <p:sp>
        <p:nvSpPr>
          <p:cNvPr id="46" name="Rectangle 45"/>
          <p:cNvSpPr/>
          <p:nvPr/>
        </p:nvSpPr>
        <p:spPr>
          <a:xfrm>
            <a:off x="5575773" y="5867980"/>
            <a:ext cx="1385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VAILLA</a:t>
            </a:r>
            <a:r>
              <a:rPr lang="fr-FR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MMENT</a:t>
            </a:r>
            <a:endParaRPr lang="fr-FR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13707" y="6165304"/>
            <a:ext cx="62776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4- Il existe aussi les adverbes de manière terminés par UMENT, dont certains prennent un accent circonflexe</a:t>
            </a:r>
            <a:endParaRPr lang="fr-FR" sz="800" b="1" dirty="0">
              <a:latin typeface="Arial Black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82293" y="6381328"/>
            <a:ext cx="68391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 b="1" dirty="0" err="1" smtClean="0">
                <a:solidFill>
                  <a:srgbClr val="800000"/>
                </a:solidFill>
                <a:latin typeface="Arial Black" pitchFamily="34" charset="0"/>
              </a:rPr>
              <a:t>éperdUMENT</a:t>
            </a:r>
            <a:r>
              <a:rPr lang="fr-FR" sz="800" b="1" dirty="0" smtClean="0">
                <a:solidFill>
                  <a:srgbClr val="800000"/>
                </a:solidFill>
                <a:latin typeface="Arial Black" pitchFamily="34" charset="0"/>
              </a:rPr>
              <a:t>,  </a:t>
            </a:r>
            <a:r>
              <a:rPr lang="fr-FR" sz="800" b="1" dirty="0" err="1" smtClean="0">
                <a:solidFill>
                  <a:srgbClr val="800000"/>
                </a:solidFill>
                <a:latin typeface="Arial Black" pitchFamily="34" charset="0"/>
              </a:rPr>
              <a:t>absolUMENT</a:t>
            </a:r>
            <a:r>
              <a:rPr lang="fr-FR" sz="800" b="1" dirty="0" smtClean="0">
                <a:solidFill>
                  <a:srgbClr val="800000"/>
                </a:solidFill>
                <a:latin typeface="Arial Black" pitchFamily="34" charset="0"/>
              </a:rPr>
              <a:t>,  </a:t>
            </a:r>
            <a:r>
              <a:rPr lang="fr-FR" sz="800" b="1" dirty="0" err="1" smtClean="0">
                <a:solidFill>
                  <a:srgbClr val="800000"/>
                </a:solidFill>
                <a:latin typeface="Arial Black" pitchFamily="34" charset="0"/>
              </a:rPr>
              <a:t>résolUMENT</a:t>
            </a:r>
            <a:r>
              <a:rPr lang="fr-FR" sz="800" b="1" dirty="0" smtClean="0">
                <a:solidFill>
                  <a:srgbClr val="800000"/>
                </a:solidFill>
                <a:latin typeface="Arial Black" pitchFamily="34" charset="0"/>
              </a:rPr>
              <a:t>   </a:t>
            </a:r>
            <a:endParaRPr lang="fr-FR" sz="800" b="1" dirty="0">
              <a:solidFill>
                <a:srgbClr val="800000"/>
              </a:solidFill>
              <a:latin typeface="Arial Black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37380" y="3213565"/>
            <a:ext cx="1440159" cy="43465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tx1"/>
                </a:solidFill>
              </a:rPr>
              <a:t>Attention : </a:t>
            </a:r>
            <a:r>
              <a:rPr lang="fr-FR" sz="1100" b="1" dirty="0" err="1">
                <a:solidFill>
                  <a:schemeClr val="tx1"/>
                </a:solidFill>
              </a:rPr>
              <a:t>G</a:t>
            </a:r>
            <a:r>
              <a:rPr lang="fr-FR" sz="1100" b="1" dirty="0" err="1" smtClean="0">
                <a:solidFill>
                  <a:schemeClr val="tx1"/>
                </a:solidFill>
              </a:rPr>
              <a:t>ai</a:t>
            </a:r>
            <a:r>
              <a:rPr lang="fr-FR" sz="1100" b="1" dirty="0" err="1" smtClean="0">
                <a:solidFill>
                  <a:schemeClr val="bg1"/>
                </a:solidFill>
              </a:rPr>
              <a:t>E</a:t>
            </a:r>
            <a:r>
              <a:rPr lang="fr-FR" sz="1100" b="1" dirty="0" err="1" smtClean="0">
                <a:solidFill>
                  <a:schemeClr val="tx1"/>
                </a:solidFill>
              </a:rPr>
              <a:t>ment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34693" y="6606316"/>
            <a:ext cx="68391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err="1">
                <a:solidFill>
                  <a:srgbClr val="800000"/>
                </a:solidFill>
                <a:latin typeface="Arial Black" pitchFamily="34" charset="0"/>
              </a:rPr>
              <a:t>assidÛMENT</a:t>
            </a:r>
            <a:r>
              <a:rPr lang="fr-FR" sz="800" b="1" dirty="0">
                <a:solidFill>
                  <a:srgbClr val="800000"/>
                </a:solidFill>
                <a:latin typeface="Arial Black" pitchFamily="34" charset="0"/>
              </a:rPr>
              <a:t>, (in)</a:t>
            </a:r>
            <a:r>
              <a:rPr lang="fr-FR" sz="800" b="1" dirty="0" err="1">
                <a:solidFill>
                  <a:srgbClr val="800000"/>
                </a:solidFill>
                <a:latin typeface="Arial Black" pitchFamily="34" charset="0"/>
              </a:rPr>
              <a:t>congrÛMENT</a:t>
            </a:r>
            <a:r>
              <a:rPr lang="fr-FR" sz="800" b="1" dirty="0">
                <a:solidFill>
                  <a:srgbClr val="800000"/>
                </a:solidFill>
                <a:latin typeface="Arial Black" pitchFamily="34" charset="0"/>
              </a:rPr>
              <a:t>, </a:t>
            </a:r>
            <a:r>
              <a:rPr lang="fr-FR" sz="800" b="1" dirty="0" err="1">
                <a:solidFill>
                  <a:srgbClr val="800000"/>
                </a:solidFill>
                <a:latin typeface="Arial Black" pitchFamily="34" charset="0"/>
              </a:rPr>
              <a:t>continÛMENT</a:t>
            </a:r>
            <a:r>
              <a:rPr lang="fr-FR" sz="800" b="1" dirty="0">
                <a:solidFill>
                  <a:srgbClr val="800000"/>
                </a:solidFill>
                <a:latin typeface="Arial Black" pitchFamily="34" charset="0"/>
              </a:rPr>
              <a:t>, </a:t>
            </a:r>
            <a:r>
              <a:rPr lang="fr-FR" sz="800" b="1" dirty="0" err="1">
                <a:solidFill>
                  <a:srgbClr val="800000"/>
                </a:solidFill>
                <a:latin typeface="Arial Black" pitchFamily="34" charset="0"/>
              </a:rPr>
              <a:t>crÛMENT</a:t>
            </a:r>
            <a:r>
              <a:rPr lang="fr-FR" sz="800" b="1" dirty="0">
                <a:solidFill>
                  <a:srgbClr val="800000"/>
                </a:solidFill>
                <a:latin typeface="Arial Black" pitchFamily="34" charset="0"/>
              </a:rPr>
              <a:t>, (in)</a:t>
            </a:r>
            <a:r>
              <a:rPr lang="fr-FR" sz="800" b="1" dirty="0" err="1">
                <a:solidFill>
                  <a:srgbClr val="800000"/>
                </a:solidFill>
                <a:latin typeface="Arial Black" pitchFamily="34" charset="0"/>
              </a:rPr>
              <a:t>dÛMENT</a:t>
            </a:r>
            <a:r>
              <a:rPr lang="fr-FR" sz="800" b="1" dirty="0">
                <a:solidFill>
                  <a:srgbClr val="800000"/>
                </a:solidFill>
                <a:latin typeface="Arial Black" pitchFamily="34" charset="0"/>
              </a:rPr>
              <a:t>, </a:t>
            </a:r>
            <a:r>
              <a:rPr lang="fr-FR" sz="800" b="1" dirty="0" err="1">
                <a:solidFill>
                  <a:srgbClr val="800000"/>
                </a:solidFill>
                <a:latin typeface="Arial Black" pitchFamily="34" charset="0"/>
              </a:rPr>
              <a:t>goulÛMENT</a:t>
            </a:r>
            <a:r>
              <a:rPr lang="fr-FR" sz="800" b="1" dirty="0">
                <a:solidFill>
                  <a:srgbClr val="800000"/>
                </a:solidFill>
                <a:latin typeface="Arial Black" pitchFamily="34" charset="0"/>
              </a:rPr>
              <a:t>, </a:t>
            </a:r>
            <a:r>
              <a:rPr lang="fr-FR" sz="800" b="1" dirty="0" err="1">
                <a:solidFill>
                  <a:srgbClr val="800000"/>
                </a:solidFill>
                <a:latin typeface="Arial Black" pitchFamily="34" charset="0"/>
              </a:rPr>
              <a:t>nÛMENT</a:t>
            </a:r>
            <a:r>
              <a:rPr lang="fr-FR" sz="800" b="1" dirty="0" smtClean="0">
                <a:solidFill>
                  <a:srgbClr val="800000"/>
                </a:solidFill>
                <a:latin typeface="Arial Black" pitchFamily="34" charset="0"/>
              </a:rPr>
              <a:t>.</a:t>
            </a:r>
            <a:endParaRPr lang="fr-FR" sz="800" b="1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22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</Words>
  <Application>Microsoft Office PowerPoint</Application>
  <PresentationFormat>Affichage à l'écran (4:3)</PresentationFormat>
  <Paragraphs>77</Paragraphs>
  <Slides>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2012-06-25T16:31:29Z</dcterms:created>
  <dcterms:modified xsi:type="dcterms:W3CDTF">2012-06-25T16:31:56Z</dcterms:modified>
</cp:coreProperties>
</file>