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EDF4-F3AB-4B7C-9DD2-C52E597C422C}" type="datetimeFigureOut">
              <a:rPr lang="fr-FR" smtClean="0"/>
              <a:t>26/06/2012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6295-6159-4E20-9741-DD4DDF7F0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84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EDF4-F3AB-4B7C-9DD2-C52E597C422C}" type="datetimeFigureOut">
              <a:rPr lang="fr-FR" smtClean="0"/>
              <a:t>26/06/2012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6295-6159-4E20-9741-DD4DDF7F0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076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EDF4-F3AB-4B7C-9DD2-C52E597C422C}" type="datetimeFigureOut">
              <a:rPr lang="fr-FR" smtClean="0"/>
              <a:t>26/06/2012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6295-6159-4E20-9741-DD4DDF7F0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756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EDF4-F3AB-4B7C-9DD2-C52E597C422C}" type="datetimeFigureOut">
              <a:rPr lang="fr-FR" smtClean="0"/>
              <a:t>26/06/2012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6295-6159-4E20-9741-DD4DDF7F0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3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EDF4-F3AB-4B7C-9DD2-C52E597C422C}" type="datetimeFigureOut">
              <a:rPr lang="fr-FR" smtClean="0"/>
              <a:t>26/06/2012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6295-6159-4E20-9741-DD4DDF7F0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1302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EDF4-F3AB-4B7C-9DD2-C52E597C422C}" type="datetimeFigureOut">
              <a:rPr lang="fr-FR" smtClean="0"/>
              <a:t>26/06/2012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6295-6159-4E20-9741-DD4DDF7F0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4096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EDF4-F3AB-4B7C-9DD2-C52E597C422C}" type="datetimeFigureOut">
              <a:rPr lang="fr-FR" smtClean="0"/>
              <a:t>26/06/2012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6295-6159-4E20-9741-DD4DDF7F0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530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EDF4-F3AB-4B7C-9DD2-C52E597C422C}" type="datetimeFigureOut">
              <a:rPr lang="fr-FR" smtClean="0"/>
              <a:t>26/06/2012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6295-6159-4E20-9741-DD4DDF7F0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084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EDF4-F3AB-4B7C-9DD2-C52E597C422C}" type="datetimeFigureOut">
              <a:rPr lang="fr-FR" smtClean="0"/>
              <a:t>26/06/2012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6295-6159-4E20-9741-DD4DDF7F0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522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EDF4-F3AB-4B7C-9DD2-C52E597C422C}" type="datetimeFigureOut">
              <a:rPr lang="fr-FR" smtClean="0"/>
              <a:t>26/06/2012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6295-6159-4E20-9741-DD4DDF7F0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0453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EDF4-F3AB-4B7C-9DD2-C52E597C422C}" type="datetimeFigureOut">
              <a:rPr lang="fr-FR" smtClean="0"/>
              <a:t>26/06/2012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6295-6159-4E20-9741-DD4DDF7F0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551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6EDF4-F3AB-4B7C-9DD2-C52E597C422C}" type="datetimeFigureOut">
              <a:rPr lang="fr-FR" smtClean="0"/>
              <a:t>26/06/2012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A6295-6159-4E20-9741-DD4DDF7F0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088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860" y="4474839"/>
            <a:ext cx="1126532" cy="878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Bulle ronde 33"/>
          <p:cNvSpPr/>
          <p:nvPr/>
        </p:nvSpPr>
        <p:spPr>
          <a:xfrm>
            <a:off x="6156176" y="4041110"/>
            <a:ext cx="2755182" cy="411971"/>
          </a:xfrm>
          <a:prstGeom prst="wedgeEllipseCallout">
            <a:avLst>
              <a:gd name="adj1" fmla="val 17430"/>
              <a:gd name="adj2" fmla="val 8074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6206637" y="4123984"/>
            <a:ext cx="2750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Qui a dit que j’étais sans défenses ?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36" name="Rectangle à coins arrondis 35"/>
          <p:cNvSpPr/>
          <p:nvPr/>
        </p:nvSpPr>
        <p:spPr>
          <a:xfrm>
            <a:off x="5964128" y="1357756"/>
            <a:ext cx="1408068" cy="67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A retenir absolument 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7" name="Flèche vers le bas 36"/>
          <p:cNvSpPr/>
          <p:nvPr/>
        </p:nvSpPr>
        <p:spPr>
          <a:xfrm>
            <a:off x="4025504" y="1268760"/>
            <a:ext cx="817547" cy="6310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1043159" y="2214156"/>
            <a:ext cx="7399291" cy="40011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Si – que – lorsque - quand – comme – puisque - quoique </a:t>
            </a:r>
            <a:endParaRPr lang="fr-FR" sz="1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83568" y="1844824"/>
            <a:ext cx="146706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1- simples</a:t>
            </a:r>
            <a:endParaRPr lang="fr-FR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87388" y="2708920"/>
            <a:ext cx="341920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2</a:t>
            </a:r>
            <a:r>
              <a:rPr lang="fr-FR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composées avec QUE </a:t>
            </a:r>
            <a:r>
              <a:rPr lang="fr-FR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*</a:t>
            </a:r>
            <a:endParaRPr lang="fr-FR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67544" y="3129918"/>
            <a:ext cx="8352928" cy="75186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square" lIns="91440" tIns="45720" rIns="91440" bIns="45720">
            <a:noAutofit/>
          </a:bodyPr>
          <a:lstStyle/>
          <a:p>
            <a:pPr algn="ctr"/>
            <a:r>
              <a:rPr lang="fr-FR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Alors </a:t>
            </a:r>
            <a:r>
              <a:rPr lang="fr-FR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QUE</a:t>
            </a:r>
            <a:r>
              <a:rPr lang="fr-FR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–  bien </a:t>
            </a:r>
            <a:r>
              <a:rPr lang="fr-FR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Que</a:t>
            </a:r>
            <a:r>
              <a:rPr lang="fr-FR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– vu </a:t>
            </a:r>
            <a:r>
              <a:rPr lang="fr-FR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que</a:t>
            </a:r>
            <a:r>
              <a:rPr lang="fr-FR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- pendant </a:t>
            </a:r>
            <a:r>
              <a:rPr lang="fr-FR" sz="1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quE</a:t>
            </a:r>
            <a:r>
              <a:rPr lang="fr-FR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– </a:t>
            </a:r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si </a:t>
            </a:r>
            <a:r>
              <a:rPr lang="fr-FR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bien </a:t>
            </a:r>
            <a:r>
              <a:rPr lang="fr-FR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que</a:t>
            </a:r>
            <a:r>
              <a:rPr lang="fr-FR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tandis </a:t>
            </a:r>
            <a:r>
              <a:rPr lang="fr-FR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que</a:t>
            </a:r>
            <a:r>
              <a:rPr lang="fr-FR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– avant </a:t>
            </a:r>
            <a:r>
              <a:rPr lang="fr-FR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que</a:t>
            </a:r>
            <a:r>
              <a:rPr lang="fr-FR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fr-FR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– </a:t>
            </a:r>
            <a:r>
              <a:rPr lang="fr-FR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etc</a:t>
            </a:r>
            <a:r>
              <a:rPr lang="fr-FR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68884" y="3851756"/>
            <a:ext cx="149643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3</a:t>
            </a:r>
            <a:r>
              <a:rPr lang="fr-FR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autres </a:t>
            </a:r>
            <a:r>
              <a:rPr lang="fr-FR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*</a:t>
            </a:r>
            <a:endParaRPr lang="fr-FR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043608" y="4253026"/>
            <a:ext cx="4992949" cy="40011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Au moment où – c’est pourquoi, </a:t>
            </a:r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etc.</a:t>
            </a:r>
            <a:endParaRPr lang="fr-FR" sz="1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83568" y="362168"/>
            <a:ext cx="7733918" cy="770872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r>
              <a:rPr lang="fr-FR" sz="44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fr-FR" sz="44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-Les</a:t>
            </a:r>
            <a:r>
              <a:rPr lang="fr-FR" sz="48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Conjonctions de subordination</a:t>
            </a:r>
            <a:br>
              <a:rPr lang="fr-FR" sz="48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fr-FR" sz="48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83568" y="4866638"/>
            <a:ext cx="71690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Ce sont des mots </a:t>
            </a:r>
            <a:r>
              <a:rPr lang="fr-FR" sz="2000" b="1" dirty="0">
                <a:solidFill>
                  <a:schemeClr val="accent2">
                    <a:lumMod val="50000"/>
                  </a:schemeClr>
                </a:solidFill>
              </a:rPr>
              <a:t>INVARIABLES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fr-FR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535468" y="6021288"/>
            <a:ext cx="108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 Proposition 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principale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47" name="Accolade ouvrante 46"/>
          <p:cNvSpPr/>
          <p:nvPr/>
        </p:nvSpPr>
        <p:spPr>
          <a:xfrm rot="16200000">
            <a:off x="950596" y="5610246"/>
            <a:ext cx="137265" cy="671318"/>
          </a:xfrm>
          <a:prstGeom prst="leftBrace">
            <a:avLst>
              <a:gd name="adj1" fmla="val 8333"/>
              <a:gd name="adj2" fmla="val 519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571405" y="5661248"/>
            <a:ext cx="27719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sz="1000" b="1" dirty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Je </a:t>
            </a:r>
            <a:r>
              <a:rPr lang="fr-FR" sz="1000" b="1" dirty="0" smtClean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chante</a:t>
            </a:r>
            <a:r>
              <a:rPr lang="fr-FR" sz="10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fr-FR" sz="1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parce que 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je suis heureux</a:t>
            </a:r>
            <a:endParaRPr lang="fr-FR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419872" y="5661248"/>
            <a:ext cx="27703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sz="1000" b="1" dirty="0" smtClean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Les escargots glissent </a:t>
            </a:r>
            <a:r>
              <a:rPr lang="fr-FR" sz="1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quand 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il pleut</a:t>
            </a:r>
            <a:endParaRPr lang="fr-FR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47936" y="5210036"/>
            <a:ext cx="75612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b– qui entraînent une </a:t>
            </a:r>
            <a:r>
              <a:rPr lang="fr-FR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SUBORDONNÉE CONJONCTIVE</a:t>
            </a:r>
            <a:endParaRPr lang="fr-FR" sz="2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52570" y="4743527"/>
            <a:ext cx="325922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* On les appelle aussi «Locutions conjonctives »</a:t>
            </a:r>
            <a:endParaRPr lang="fr-FR" sz="1000" dirty="0"/>
          </a:p>
        </p:txBody>
      </p:sp>
      <p:sp>
        <p:nvSpPr>
          <p:cNvPr id="52" name="Accolade ouvrante 51"/>
          <p:cNvSpPr/>
          <p:nvPr/>
        </p:nvSpPr>
        <p:spPr>
          <a:xfrm rot="16200000">
            <a:off x="2276159" y="5018215"/>
            <a:ext cx="68634" cy="1786748"/>
          </a:xfrm>
          <a:prstGeom prst="leftBrace">
            <a:avLst>
              <a:gd name="adj1" fmla="val 8333"/>
              <a:gd name="adj2" fmla="val 519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ZoneTexte 52"/>
          <p:cNvSpPr txBox="1"/>
          <p:nvPr/>
        </p:nvSpPr>
        <p:spPr>
          <a:xfrm>
            <a:off x="1763688" y="5949280"/>
            <a:ext cx="1134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Subordonnée 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conjonctive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54" name="Rectangle à coins arrondis 53"/>
          <p:cNvSpPr/>
          <p:nvPr/>
        </p:nvSpPr>
        <p:spPr>
          <a:xfrm>
            <a:off x="6923280" y="5669137"/>
            <a:ext cx="2185224" cy="8744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Attention à leur fonction*, parfois dure à trouver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5" name="Plaque 54"/>
          <p:cNvSpPr/>
          <p:nvPr/>
        </p:nvSpPr>
        <p:spPr>
          <a:xfrm rot="916495">
            <a:off x="2944965" y="6010673"/>
            <a:ext cx="742093" cy="52840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d</a:t>
            </a:r>
            <a:r>
              <a:rPr lang="fr-FR" sz="1200" b="1" dirty="0" smtClean="0">
                <a:solidFill>
                  <a:schemeClr val="tx1"/>
                </a:solidFill>
              </a:rPr>
              <a:t>e cause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56" name="Plaque 55"/>
          <p:cNvSpPr/>
          <p:nvPr/>
        </p:nvSpPr>
        <p:spPr>
          <a:xfrm rot="916495">
            <a:off x="6093435" y="5946302"/>
            <a:ext cx="742093" cy="52840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d</a:t>
            </a:r>
            <a:r>
              <a:rPr lang="fr-FR" sz="1200" b="1" dirty="0" smtClean="0">
                <a:solidFill>
                  <a:schemeClr val="tx1"/>
                </a:solidFill>
              </a:rPr>
              <a:t>e temps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3925012" y="5949280"/>
            <a:ext cx="108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 Proposition 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principale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58" name="Accolade ouvrante 57"/>
          <p:cNvSpPr/>
          <p:nvPr/>
        </p:nvSpPr>
        <p:spPr>
          <a:xfrm rot="16200000">
            <a:off x="4263600" y="5105553"/>
            <a:ext cx="184753" cy="1584176"/>
          </a:xfrm>
          <a:prstGeom prst="leftBrace">
            <a:avLst>
              <a:gd name="adj1" fmla="val 8333"/>
              <a:gd name="adj2" fmla="val 519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Accolade ouvrante 58"/>
          <p:cNvSpPr/>
          <p:nvPr/>
        </p:nvSpPr>
        <p:spPr>
          <a:xfrm rot="16200000">
            <a:off x="5590520" y="5362808"/>
            <a:ext cx="157059" cy="1041972"/>
          </a:xfrm>
          <a:prstGeom prst="leftBrace">
            <a:avLst>
              <a:gd name="adj1" fmla="val 8333"/>
              <a:gd name="adj2" fmla="val 519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ZoneTexte 59"/>
          <p:cNvSpPr txBox="1"/>
          <p:nvPr/>
        </p:nvSpPr>
        <p:spPr>
          <a:xfrm>
            <a:off x="5004048" y="5922254"/>
            <a:ext cx="1134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Subordonnée 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conjonctive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033057" y="6549871"/>
            <a:ext cx="39356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* Cause, conséquence, temps, lieu, opposition,  condition, etc</a:t>
            </a:r>
            <a:r>
              <a:rPr lang="fr-FR" sz="1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r>
              <a:rPr lang="fr-FR" sz="1000" b="1" spc="50" dirty="0" smtClean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fr-FR" sz="10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08750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Office PowerPoint</Application>
  <PresentationFormat>Affichage à l'écran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2012-06-26T15:07:11Z</dcterms:created>
  <dcterms:modified xsi:type="dcterms:W3CDTF">2012-06-26T15:07:49Z</dcterms:modified>
</cp:coreProperties>
</file>