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53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7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99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81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830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6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001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497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4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2761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58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493FB-18BB-408A-AE90-6CC4B3808B6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5FFE4-6E52-41A0-8A19-157DDECB1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65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196850"/>
            <a:ext cx="411287" cy="57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Rectangle 71"/>
          <p:cNvSpPr/>
          <p:nvPr/>
        </p:nvSpPr>
        <p:spPr>
          <a:xfrm>
            <a:off x="501187" y="908720"/>
            <a:ext cx="6223306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Le pronom a une seule occupation : </a:t>
            </a:r>
            <a:r>
              <a:rPr lang="fr-FR" sz="2000" b="1" dirty="0" smtClean="0">
                <a:solidFill>
                  <a:srgbClr val="FF0000"/>
                </a:solidFill>
              </a:rPr>
              <a:t>REMPLACER LE NOM </a:t>
            </a:r>
            <a:endParaRPr lang="fr-FR" sz="2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992353" y="1347062"/>
            <a:ext cx="574209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400" b="1" dirty="0">
                <a:latin typeface="Arial Black" pitchFamily="34" charset="0"/>
              </a:rPr>
              <a:t>VOILÀ POURQUOI ON NE VOIT </a:t>
            </a:r>
            <a:r>
              <a:rPr lang="fr-FR" sz="800" b="1" dirty="0">
                <a:latin typeface="Arial Black" pitchFamily="34" charset="0"/>
              </a:rPr>
              <a:t>PRESQUE</a:t>
            </a:r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fr-FR" sz="2000" b="1" dirty="0">
                <a:solidFill>
                  <a:srgbClr val="FF0000"/>
                </a:solidFill>
              </a:rPr>
              <a:t>JAMAIS</a:t>
            </a:r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b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fr-FR" sz="2000" b="1" dirty="0" smtClean="0">
                <a:solidFill>
                  <a:srgbClr val="FF0000"/>
                </a:solidFill>
              </a:rPr>
              <a:t>UN </a:t>
            </a:r>
            <a:r>
              <a:rPr lang="fr-FR" sz="2000" b="1" dirty="0">
                <a:solidFill>
                  <a:srgbClr val="FF0000"/>
                </a:solidFill>
              </a:rPr>
              <a:t>NOM à côté d’un PRONOM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503218" y="186030"/>
            <a:ext cx="16610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Devinez où je mets</a:t>
            </a:r>
          </a:p>
          <a:p>
            <a:pPr algn="ctr"/>
            <a:r>
              <a:rPr lang="fr-FR" sz="1000" b="1" dirty="0" smtClean="0">
                <a:latin typeface="Arial Black" pitchFamily="34" charset="0"/>
              </a:rPr>
              <a:t>le nom que je remplace ? </a:t>
            </a:r>
            <a:endParaRPr lang="fr-FR" sz="1000" dirty="0"/>
          </a:p>
        </p:txBody>
      </p:sp>
      <p:sp>
        <p:nvSpPr>
          <p:cNvPr id="75" name="Rectangle 74"/>
          <p:cNvSpPr/>
          <p:nvPr/>
        </p:nvSpPr>
        <p:spPr>
          <a:xfrm>
            <a:off x="1361845" y="2045964"/>
            <a:ext cx="443871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Il existe 7 sortes de pronoms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26869" y="3111841"/>
            <a:ext cx="394582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2- Les pronoms démonstratifs</a:t>
            </a:r>
            <a:endParaRPr lang="fr-FR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99526" y="4235489"/>
            <a:ext cx="5976444" cy="40011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LE MIEN  LE TIEN  LE SIEN  LE Nôtre    LE Vôtre   LE LEUR          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Les miens les tiens  les siens </a:t>
            </a:r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LA MIENNE LA TIENNE  LA SIENNE LA Nôtre  la Vôtre    la leur        </a:t>
            </a:r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Les miennes  les tiennes  les siennes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20072" y="3711932"/>
            <a:ext cx="79864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On trouve parfois les adverbes </a:t>
            </a:r>
            <a:r>
              <a:rPr lang="fr-FR" sz="800" b="1" dirty="0" smtClean="0">
                <a:solidFill>
                  <a:srgbClr val="FF0000"/>
                </a:solidFill>
                <a:latin typeface="Arial Black" pitchFamily="34" charset="0"/>
              </a:rPr>
              <a:t>ci là, là-bas </a:t>
            </a:r>
            <a:r>
              <a:rPr lang="fr-FR" sz="800" b="1" dirty="0" smtClean="0">
                <a:latin typeface="Arial Black" pitchFamily="34" charset="0"/>
              </a:rPr>
              <a:t>pour préciser l’éloignement : </a:t>
            </a:r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celui-</a:t>
            </a:r>
            <a:r>
              <a:rPr lang="fr-FR" sz="800" b="1" dirty="0" smtClean="0">
                <a:solidFill>
                  <a:srgbClr val="FF0000"/>
                </a:solidFill>
                <a:latin typeface="Arial Black" pitchFamily="34" charset="0"/>
              </a:rPr>
              <a:t>c</a:t>
            </a:r>
            <a:r>
              <a:rPr lang="fr-FR" sz="800" b="1" dirty="0">
                <a:solidFill>
                  <a:srgbClr val="FF0000"/>
                </a:solidFill>
                <a:latin typeface="Arial Black" pitchFamily="34" charset="0"/>
              </a:rPr>
              <a:t>i</a:t>
            </a:r>
            <a:r>
              <a:rPr lang="fr-FR" sz="800" b="1" dirty="0">
                <a:latin typeface="Arial Black" pitchFamily="34" charset="0"/>
              </a:rPr>
              <a:t> </a:t>
            </a:r>
            <a:r>
              <a:rPr lang="fr-FR" sz="800" b="1" dirty="0" smtClean="0">
                <a:latin typeface="Arial Black" pitchFamily="34" charset="0"/>
              </a:rPr>
              <a:t>(pas loin) 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 </a:t>
            </a:r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celui-</a:t>
            </a:r>
            <a:r>
              <a:rPr lang="fr-FR" sz="800" b="1" dirty="0" smtClean="0">
                <a:solidFill>
                  <a:srgbClr val="FF0000"/>
                </a:solidFill>
                <a:latin typeface="Arial Black" pitchFamily="34" charset="0"/>
              </a:rPr>
              <a:t>là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fr-FR" sz="800" b="1" dirty="0">
                <a:latin typeface="Arial Black" pitchFamily="34" charset="0"/>
              </a:rPr>
              <a:t>(pas </a:t>
            </a:r>
            <a:r>
              <a:rPr lang="fr-FR" sz="800" b="1" dirty="0" smtClean="0">
                <a:latin typeface="Arial Black" pitchFamily="34" charset="0"/>
              </a:rPr>
              <a:t>près) 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, </a:t>
            </a:r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celui- là </a:t>
            </a:r>
            <a:r>
              <a:rPr lang="fr-FR" sz="800" b="1" dirty="0" smtClean="0">
                <a:solidFill>
                  <a:srgbClr val="FF0000"/>
                </a:solidFill>
                <a:latin typeface="Arial Black" pitchFamily="34" charset="0"/>
              </a:rPr>
              <a:t>là-bas </a:t>
            </a:r>
            <a:r>
              <a:rPr lang="fr-FR" sz="800" b="1" dirty="0" smtClean="0">
                <a:latin typeface="Arial Black" pitchFamily="34" charset="0"/>
              </a:rPr>
              <a:t>(super loin) </a:t>
            </a:r>
            <a:endParaRPr lang="fr-FR" sz="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26869" y="2475782"/>
            <a:ext cx="357969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1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pronoms personnels</a:t>
            </a:r>
            <a:endParaRPr lang="fr-FR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39436" y="2773287"/>
            <a:ext cx="4905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JE TU IL/ELLE NOUS VOUS ILS/ELLES     MOI TOI SOI LUI EUX ELLES   ME TE SE LEUR    EN Y </a:t>
            </a:r>
          </a:p>
          <a:p>
            <a:pPr algn="ctr"/>
            <a:r>
              <a:rPr lang="fr-FR" sz="800" b="1" dirty="0" smtClean="0">
                <a:latin typeface="Arial Black" pitchFamily="34" charset="0"/>
              </a:rPr>
              <a:t> Ils varient suivant le genre, le nombre ou leur fonction dans la phrase.</a:t>
            </a:r>
            <a:endParaRPr lang="fr-FR" sz="800" b="1" dirty="0">
              <a:latin typeface="Arial Black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26869" y="3921546"/>
            <a:ext cx="35226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3- Les pronoms 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possessifs</a:t>
            </a:r>
            <a:endParaRPr lang="fr-FR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35366" y="5949280"/>
            <a:ext cx="1867819" cy="24622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Quel   quelle  quels quelles</a:t>
            </a:r>
            <a:endParaRPr lang="fr-FR" sz="1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835099" y="103020"/>
            <a:ext cx="339663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Pronom</a:t>
            </a:r>
            <a:endParaRPr lang="fr-FR" sz="32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574" y="436878"/>
            <a:ext cx="822575" cy="115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" name="Bulle ronde 84"/>
          <p:cNvSpPr/>
          <p:nvPr/>
        </p:nvSpPr>
        <p:spPr>
          <a:xfrm>
            <a:off x="7477510" y="63589"/>
            <a:ext cx="1582413" cy="489376"/>
          </a:xfrm>
          <a:prstGeom prst="wedgeEllipseCallout">
            <a:avLst>
              <a:gd name="adj1" fmla="val -42409"/>
              <a:gd name="adj2" fmla="val 7492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Rectangle 85"/>
          <p:cNvSpPr/>
          <p:nvPr/>
        </p:nvSpPr>
        <p:spPr>
          <a:xfrm>
            <a:off x="7452320" y="216808"/>
            <a:ext cx="17628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HOP ! In the </a:t>
            </a:r>
            <a:r>
              <a:rPr lang="fr-FR" sz="1000" b="1" dirty="0">
                <a:latin typeface="Arial Black" pitchFamily="34" charset="0"/>
              </a:rPr>
              <a:t>P</a:t>
            </a:r>
            <a:r>
              <a:rPr lang="fr-FR" sz="1000" b="1" dirty="0" smtClean="0">
                <a:latin typeface="Arial Black" pitchFamily="34" charset="0"/>
              </a:rPr>
              <a:t>ocket ! </a:t>
            </a:r>
            <a:endParaRPr lang="fr-FR" sz="1000" dirty="0"/>
          </a:p>
        </p:txBody>
      </p:sp>
      <p:pic>
        <p:nvPicPr>
          <p:cNvPr id="87" name="Image 8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1" y="1454762"/>
            <a:ext cx="566312" cy="629236"/>
          </a:xfrm>
          <a:prstGeom prst="rect">
            <a:avLst/>
          </a:prstGeom>
        </p:spPr>
      </p:pic>
      <p:sp>
        <p:nvSpPr>
          <p:cNvPr id="88" name="Bulle ronde 87"/>
          <p:cNvSpPr/>
          <p:nvPr/>
        </p:nvSpPr>
        <p:spPr>
          <a:xfrm>
            <a:off x="7677743" y="889604"/>
            <a:ext cx="1195158" cy="438342"/>
          </a:xfrm>
          <a:prstGeom prst="wedgeEllipseCallout">
            <a:avLst>
              <a:gd name="adj1" fmla="val 35008"/>
              <a:gd name="adj2" fmla="val 7663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ZoneTexte 88"/>
          <p:cNvSpPr txBox="1"/>
          <p:nvPr/>
        </p:nvSpPr>
        <p:spPr>
          <a:xfrm>
            <a:off x="7859953" y="908720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A force,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ça énerve !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90" name="Bulle ronde 89"/>
          <p:cNvSpPr/>
          <p:nvPr/>
        </p:nvSpPr>
        <p:spPr>
          <a:xfrm>
            <a:off x="5436096" y="112757"/>
            <a:ext cx="1661070" cy="615751"/>
          </a:xfrm>
          <a:prstGeom prst="wedgeEllipseCallout">
            <a:avLst>
              <a:gd name="adj1" fmla="val 46342"/>
              <a:gd name="adj2" fmla="val 480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Bulle ronde 90"/>
          <p:cNvSpPr/>
          <p:nvPr/>
        </p:nvSpPr>
        <p:spPr>
          <a:xfrm>
            <a:off x="6386358" y="2067441"/>
            <a:ext cx="1710544" cy="485186"/>
          </a:xfrm>
          <a:prstGeom prst="wedgeEllipseCallout">
            <a:avLst>
              <a:gd name="adj1" fmla="val -58396"/>
              <a:gd name="adj2" fmla="val 3724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560" y="2390466"/>
            <a:ext cx="411287" cy="57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ZoneTexte 92"/>
          <p:cNvSpPr txBox="1"/>
          <p:nvPr/>
        </p:nvSpPr>
        <p:spPr>
          <a:xfrm>
            <a:off x="6616450" y="2149891"/>
            <a:ext cx="1479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JAMAIS </a:t>
            </a:r>
            <a:r>
              <a:rPr lang="fr-FR" sz="800" b="1" dirty="0" smtClean="0">
                <a:latin typeface="Arial Black" pitchFamily="34" charset="0"/>
              </a:rPr>
              <a:t>(ou presque)</a:t>
            </a:r>
          </a:p>
          <a:p>
            <a:r>
              <a:rPr lang="fr-FR" sz="1000" b="1" dirty="0" smtClean="0">
                <a:latin typeface="Arial Black" pitchFamily="34" charset="0"/>
              </a:rPr>
              <a:t> devant un NOM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94" name="Bulle ronde 93"/>
          <p:cNvSpPr/>
          <p:nvPr/>
        </p:nvSpPr>
        <p:spPr>
          <a:xfrm>
            <a:off x="6395647" y="2601344"/>
            <a:ext cx="1006270" cy="368663"/>
          </a:xfrm>
          <a:prstGeom prst="wedgeEllipseCallout">
            <a:avLst>
              <a:gd name="adj1" fmla="val -67966"/>
              <a:gd name="adj2" fmla="val -4650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Rectangle 94"/>
          <p:cNvSpPr/>
          <p:nvPr/>
        </p:nvSpPr>
        <p:spPr>
          <a:xfrm>
            <a:off x="6396512" y="2709261"/>
            <a:ext cx="108099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In the </a:t>
            </a:r>
            <a:r>
              <a:rPr lang="fr-FR" sz="800" b="1" dirty="0">
                <a:latin typeface="Arial Black" pitchFamily="34" charset="0"/>
              </a:rPr>
              <a:t>P</a:t>
            </a:r>
            <a:r>
              <a:rPr lang="fr-FR" sz="800" b="1" dirty="0" smtClean="0">
                <a:latin typeface="Arial Black" pitchFamily="34" charset="0"/>
              </a:rPr>
              <a:t>ocket ! </a:t>
            </a:r>
            <a:endParaRPr lang="fr-FR" sz="800" dirty="0"/>
          </a:p>
        </p:txBody>
      </p:sp>
      <p:pic>
        <p:nvPicPr>
          <p:cNvPr id="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344" y="3158442"/>
            <a:ext cx="411287" cy="57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Bulle ronde 96"/>
          <p:cNvSpPr/>
          <p:nvPr/>
        </p:nvSpPr>
        <p:spPr>
          <a:xfrm>
            <a:off x="6384863" y="3092322"/>
            <a:ext cx="1643521" cy="463467"/>
          </a:xfrm>
          <a:prstGeom prst="wedgeEllipseCallout">
            <a:avLst>
              <a:gd name="adj1" fmla="val -59252"/>
              <a:gd name="adj2" fmla="val 804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Rectangle 97"/>
          <p:cNvSpPr/>
          <p:nvPr/>
        </p:nvSpPr>
        <p:spPr>
          <a:xfrm>
            <a:off x="6432522" y="3158110"/>
            <a:ext cx="15482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Ne pas confondre avec </a:t>
            </a:r>
            <a:br>
              <a:rPr lang="fr-FR" sz="800" b="1" dirty="0" smtClean="0">
                <a:latin typeface="Arial Black" pitchFamily="34" charset="0"/>
              </a:rPr>
            </a:br>
            <a:r>
              <a:rPr lang="fr-FR" sz="800" b="1" dirty="0" smtClean="0">
                <a:latin typeface="Arial Black" pitchFamily="34" charset="0"/>
              </a:rPr>
              <a:t>« des monstres à tifs ! »</a:t>
            </a:r>
            <a:endParaRPr lang="fr-FR" sz="800" dirty="0"/>
          </a:p>
        </p:txBody>
      </p:sp>
      <p:sp>
        <p:nvSpPr>
          <p:cNvPr id="99" name="Rectangle 98"/>
          <p:cNvSpPr/>
          <p:nvPr/>
        </p:nvSpPr>
        <p:spPr>
          <a:xfrm>
            <a:off x="299128" y="3421917"/>
            <a:ext cx="2641621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Ils commencent TOUS par un</a:t>
            </a:r>
            <a:endParaRPr lang="fr-FR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881833" y="3268030"/>
            <a:ext cx="2747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156567" y="3496488"/>
            <a:ext cx="27526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CE   CECI  CELA   CELUI  CELLE   CEUX 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CELLES, ça </a:t>
            </a:r>
            <a:endParaRPr lang="fr-FR" sz="1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2" name="Rectangle à coins arrondis 101"/>
          <p:cNvSpPr/>
          <p:nvPr/>
        </p:nvSpPr>
        <p:spPr>
          <a:xfrm>
            <a:off x="4072692" y="3158110"/>
            <a:ext cx="1430525" cy="263807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/>
              <a:t>Pense à  un gros</a:t>
            </a:r>
            <a:br>
              <a:rPr lang="fr-FR" sz="1000" b="1" dirty="0" smtClean="0"/>
            </a:br>
            <a:r>
              <a:rPr lang="fr-FR" sz="1000" b="1" dirty="0" smtClean="0"/>
              <a:t> doigt qui montre</a:t>
            </a:r>
            <a:endParaRPr lang="fr-FR" sz="1000" b="1" dirty="0"/>
          </a:p>
        </p:txBody>
      </p:sp>
      <p:sp>
        <p:nvSpPr>
          <p:cNvPr id="103" name="Rectangle 102"/>
          <p:cNvSpPr/>
          <p:nvPr/>
        </p:nvSpPr>
        <p:spPr>
          <a:xfrm>
            <a:off x="6103246" y="4112378"/>
            <a:ext cx="2077813" cy="24622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les Nôtres les vôtres Les </a:t>
            </a:r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Leurs 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080882" y="4365104"/>
            <a:ext cx="26420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b="1" dirty="0" smtClean="0">
                <a:latin typeface="Arial Black" pitchFamily="34" charset="0"/>
              </a:rPr>
              <a:t>Au </a:t>
            </a:r>
            <a:r>
              <a:rPr lang="fr-FR" sz="800" b="1" dirty="0">
                <a:latin typeface="Arial Black" pitchFamily="34" charset="0"/>
              </a:rPr>
              <a:t>pluriel </a:t>
            </a:r>
          </a:p>
          <a:p>
            <a:pPr algn="ctr"/>
            <a:r>
              <a:rPr lang="fr-FR" sz="800" b="1" dirty="0" smtClean="0">
                <a:latin typeface="Arial Black" pitchFamily="34" charset="0"/>
              </a:rPr>
              <a:t>On ne distingue pas les </a:t>
            </a:r>
            <a:r>
              <a:rPr lang="fr-FR" sz="800" b="1" dirty="0">
                <a:latin typeface="Arial Black" pitchFamily="34" charset="0"/>
              </a:rPr>
              <a:t>g</a:t>
            </a:r>
            <a:r>
              <a:rPr lang="fr-FR" sz="800" b="1" dirty="0" smtClean="0">
                <a:latin typeface="Arial Black" pitchFamily="34" charset="0"/>
              </a:rPr>
              <a:t>enres (</a:t>
            </a:r>
            <a:r>
              <a:rPr lang="fr-FR" sz="800" b="1" dirty="0" err="1" smtClean="0">
                <a:latin typeface="Arial Black" pitchFamily="34" charset="0"/>
              </a:rPr>
              <a:t>masc</a:t>
            </a:r>
            <a:r>
              <a:rPr lang="fr-FR" sz="800" b="1" dirty="0" smtClean="0">
                <a:latin typeface="Arial Black" pitchFamily="34" charset="0"/>
              </a:rPr>
              <a:t>, </a:t>
            </a:r>
            <a:r>
              <a:rPr lang="fr-FR" sz="800" b="1" dirty="0" err="1" smtClean="0">
                <a:latin typeface="Arial Black" pitchFamily="34" charset="0"/>
              </a:rPr>
              <a:t>fém</a:t>
            </a:r>
            <a:r>
              <a:rPr lang="fr-FR" sz="800" b="1" dirty="0" smtClean="0">
                <a:latin typeface="Arial Black" pitchFamily="34" charset="0"/>
              </a:rPr>
              <a:t>,)</a:t>
            </a:r>
            <a:endParaRPr lang="fr-FR" sz="800" b="1" dirty="0">
              <a:latin typeface="Arial Black" pitchFamily="34" charset="0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107504" y="4643844"/>
            <a:ext cx="308635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4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pronoms 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relatifs</a:t>
            </a:r>
            <a:endParaRPr lang="fr-FR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99526" y="4981465"/>
            <a:ext cx="8649898" cy="70788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Pronoms relatifs « simples » : </a:t>
            </a:r>
          </a:p>
          <a:p>
            <a:pPr algn="ctr"/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QUI </a:t>
            </a:r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 QUOI DONT Où </a:t>
            </a:r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(« où » </a:t>
            </a:r>
            <a:r>
              <a:rPr lang="fr-FR" sz="1000" b="1" dirty="0">
                <a:solidFill>
                  <a:srgbClr val="FF0000"/>
                </a:solidFill>
                <a:latin typeface="Arial Black" pitchFamily="34" charset="0"/>
              </a:rPr>
              <a:t>avec un accent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…)</a:t>
            </a:r>
            <a: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fr-FR" sz="1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fr-FR" sz="1000" b="1" dirty="0" smtClean="0">
                <a:latin typeface="Arial Black" pitchFamily="34" charset="0"/>
              </a:rPr>
              <a:t>Pronoms </a:t>
            </a:r>
            <a:r>
              <a:rPr lang="fr-FR" sz="1000" b="1" dirty="0">
                <a:latin typeface="Arial Black" pitchFamily="34" charset="0"/>
              </a:rPr>
              <a:t>relatifs « </a:t>
            </a:r>
            <a:r>
              <a:rPr lang="fr-FR" sz="1000" b="1" dirty="0" smtClean="0">
                <a:latin typeface="Arial Black" pitchFamily="34" charset="0"/>
              </a:rPr>
              <a:t>composés</a:t>
            </a:r>
            <a:r>
              <a:rPr lang="fr-FR" sz="1000" b="1" dirty="0">
                <a:latin typeface="Arial Black" pitchFamily="34" charset="0"/>
              </a:rPr>
              <a:t> </a:t>
            </a:r>
            <a:r>
              <a:rPr lang="fr-FR" sz="1000" b="1" dirty="0" smtClean="0">
                <a:latin typeface="Arial Black" pitchFamily="34" charset="0"/>
              </a:rPr>
              <a:t>» : </a:t>
            </a:r>
          </a:p>
          <a:p>
            <a:pPr algn="ctr"/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Lequel   laquelle   lesquels   lesquelles  auquel  à laquelle  auxquels   auxquelles duquel de laquelle  desquels   desquelles</a:t>
            </a:r>
            <a:endParaRPr lang="fr-FR" sz="1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7" name="Rectangle à coins arrondis 106"/>
          <p:cNvSpPr/>
          <p:nvPr/>
        </p:nvSpPr>
        <p:spPr>
          <a:xfrm>
            <a:off x="3203848" y="4677361"/>
            <a:ext cx="2517718" cy="263807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/>
              <a:t>Ils entraînent une SUBORDONNÉE RELATIVE</a:t>
            </a:r>
            <a:endParaRPr lang="fr-FR" sz="1000" b="1" dirty="0"/>
          </a:p>
        </p:txBody>
      </p:sp>
      <p:sp>
        <p:nvSpPr>
          <p:cNvPr id="108" name="Rectangle 107"/>
          <p:cNvSpPr/>
          <p:nvPr/>
        </p:nvSpPr>
        <p:spPr>
          <a:xfrm>
            <a:off x="140360" y="5651956"/>
            <a:ext cx="587180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5-6- </a:t>
            </a:r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pronoms 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interrogatifs et exclamatifs</a:t>
            </a:r>
            <a:endParaRPr lang="fr-FR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6291345" y="5730649"/>
            <a:ext cx="944951" cy="434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/>
              <a:t>Ce sont </a:t>
            </a:r>
            <a:endParaRPr lang="fr-FR" sz="1000" b="1" dirty="0" smtClean="0"/>
          </a:p>
          <a:p>
            <a:pPr algn="ctr"/>
            <a:r>
              <a:rPr lang="fr-FR" sz="1000" b="1" dirty="0" smtClean="0"/>
              <a:t>les </a:t>
            </a:r>
            <a:r>
              <a:rPr lang="fr-FR" sz="1000" b="1" dirty="0"/>
              <a:t>mêmes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984728" y="5661248"/>
            <a:ext cx="31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600" b="1" dirty="0" smtClean="0">
                <a:solidFill>
                  <a:srgbClr val="080000"/>
                </a:solidFill>
              </a:rPr>
              <a:t>! ?</a:t>
            </a:r>
            <a:endParaRPr lang="fr-FR" sz="1600" b="1" dirty="0">
              <a:solidFill>
                <a:srgbClr val="080000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147854" y="6084004"/>
            <a:ext cx="326615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7- </a:t>
            </a:r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pronoms </a:t>
            </a:r>
            <a:r>
              <a:rPr lang="fr-F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indéfinis</a:t>
            </a:r>
            <a:endParaRPr lang="fr-FR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202082" y="6413266"/>
            <a:ext cx="36187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Autre  Autrui  Certain Chacun  Même  Nul  On  Personne  </a:t>
            </a:r>
          </a:p>
          <a:p>
            <a:pPr algn="ctr"/>
            <a:r>
              <a:rPr lang="fr-FR" sz="1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Plusieurs  Rien   Tel  Tout  Un  Quiconque  etc</a:t>
            </a:r>
            <a:r>
              <a:rPr lang="fr-FR" sz="1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843003" y="6306713"/>
            <a:ext cx="3110571" cy="434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/>
              <a:t>Certains sont variables, certains invariables,</a:t>
            </a:r>
          </a:p>
          <a:p>
            <a:pPr algn="ctr"/>
            <a:r>
              <a:rPr lang="fr-FR" sz="1000" b="1" dirty="0" smtClean="0"/>
              <a:t> d’autres ne s’emploient qu’au singulier</a:t>
            </a:r>
            <a:endParaRPr lang="fr-FR" sz="1000" b="1" dirty="0"/>
          </a:p>
        </p:txBody>
      </p:sp>
      <p:sp>
        <p:nvSpPr>
          <p:cNvPr id="114" name="Bulle ronde 113"/>
          <p:cNvSpPr/>
          <p:nvPr/>
        </p:nvSpPr>
        <p:spPr>
          <a:xfrm>
            <a:off x="7284487" y="5896137"/>
            <a:ext cx="1819912" cy="557199"/>
          </a:xfrm>
          <a:prstGeom prst="wedgeEllipseCallout">
            <a:avLst>
              <a:gd name="adj1" fmla="val -51447"/>
              <a:gd name="adj2" fmla="val 3027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/>
          <p:cNvSpPr txBox="1"/>
          <p:nvPr/>
        </p:nvSpPr>
        <p:spPr>
          <a:xfrm>
            <a:off x="7236296" y="5984695"/>
            <a:ext cx="1845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N’oubliez pas </a:t>
            </a:r>
            <a:r>
              <a:rPr lang="fr-FR" sz="1000" b="1" dirty="0" smtClean="0">
                <a:latin typeface="Arial Black" pitchFamily="34" charset="0"/>
              </a:rPr>
              <a:t>: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JAMAIS devant un NOM</a:t>
            </a:r>
            <a:endParaRPr lang="fr-FR" sz="1000" b="1" dirty="0">
              <a:latin typeface="Arial Black" pitchFamily="34" charset="0"/>
            </a:endParaRPr>
          </a:p>
        </p:txBody>
      </p:sp>
      <p:pic>
        <p:nvPicPr>
          <p:cNvPr id="1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793" y="3756935"/>
            <a:ext cx="311698" cy="27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7" name="Bulle ronde 116"/>
          <p:cNvSpPr/>
          <p:nvPr/>
        </p:nvSpPr>
        <p:spPr>
          <a:xfrm>
            <a:off x="8133345" y="3452694"/>
            <a:ext cx="868385" cy="260746"/>
          </a:xfrm>
          <a:prstGeom prst="wedgeEllipseCallout">
            <a:avLst>
              <a:gd name="adj1" fmla="val -21991"/>
              <a:gd name="adj2" fmla="val 6592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8244408" y="3501588"/>
            <a:ext cx="68626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Où ça ??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350491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Office PowerPoint</Application>
  <PresentationFormat>Affichage à l'écran (4:3)</PresentationFormat>
  <Paragraphs>44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2012-06-25T16:27:59Z</dcterms:created>
  <dcterms:modified xsi:type="dcterms:W3CDTF">2012-06-25T16:28:24Z</dcterms:modified>
</cp:coreProperties>
</file>