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35268-5669-4656-9D5D-3531E4163C82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713E2-14F0-4FE8-B2AF-8D2EBFB227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22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66D05-D7B7-4F52-97A3-1C3E74827BF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36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61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1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64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16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3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228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921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859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28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98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85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587C3-45D7-46C3-8691-9AFC268E0350}" type="datetimeFigureOut">
              <a:rPr lang="fr-FR" smtClean="0"/>
              <a:t>16/08/2012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BB08-57BF-4D4E-8774-B54C21EF21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12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5793" y="116632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4914" y="886074"/>
            <a:ext cx="6958763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Le verbe est le seul mot de la langue française qui </a:t>
            </a:r>
            <a:r>
              <a:rPr lang="fr-FR" sz="2000" b="1" dirty="0" smtClean="0">
                <a:solidFill>
                  <a:srgbClr val="FF0000"/>
                </a:solidFill>
              </a:rPr>
              <a:t>SE CONJUGUE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fr-FR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1090640" y="5733256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017231" y="2564904"/>
            <a:ext cx="564578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I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02594" y="3221193"/>
            <a:ext cx="170591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Infinitif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95" y="1353908"/>
            <a:ext cx="1041766" cy="1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405280" y="2094820"/>
            <a:ext cx="70140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L e VERBE varie suivant les critères suivants :</a:t>
            </a:r>
            <a:endParaRPr lang="fr-FR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137485" y="1385650"/>
            <a:ext cx="5426972" cy="67173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Le verbe est le mot le plus IMPORTANT  de la phrase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0" name="Bulle ronde 39"/>
          <p:cNvSpPr/>
          <p:nvPr/>
        </p:nvSpPr>
        <p:spPr>
          <a:xfrm>
            <a:off x="5652120" y="1317106"/>
            <a:ext cx="1876312" cy="649668"/>
          </a:xfrm>
          <a:prstGeom prst="wedgeEllipseCallout">
            <a:avLst>
              <a:gd name="adj1" fmla="val 58919"/>
              <a:gd name="adj2" fmla="val -1000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5656197" y="1412776"/>
            <a:ext cx="18722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 err="1" smtClean="0">
                <a:latin typeface="Arial Black" pitchFamily="34" charset="0"/>
              </a:rPr>
              <a:t>Houep</a:t>
            </a:r>
            <a:r>
              <a:rPr lang="fr-FR" sz="1000" b="1" dirty="0" smtClean="0">
                <a:latin typeface="Arial Black" pitchFamily="34" charset="0"/>
              </a:rPr>
              <a:t> !!C’est moi 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le chef de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 tous les mots 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714643" y="2564904"/>
            <a:ext cx="676788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T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489363" y="2564904"/>
            <a:ext cx="1385316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P /N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045912" y="2564904"/>
            <a:ext cx="763351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M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048667" y="2564904"/>
            <a:ext cx="683200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V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012160" y="2564904"/>
            <a:ext cx="705642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G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962702" y="2571410"/>
            <a:ext cx="705642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G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969604" y="455186"/>
            <a:ext cx="30668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(Généralités ; Infinitif et Groupe)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43608" y="3797257"/>
            <a:ext cx="17092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Groupe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5536" y="3159473"/>
            <a:ext cx="564578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I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5536" y="3826874"/>
            <a:ext cx="705642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G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31940" y="4723586"/>
            <a:ext cx="69650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L’infinitif est divisé en 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3 GROUPES</a:t>
            </a: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5" name="Rectangle à coins arrondis 54"/>
          <p:cNvSpPr/>
          <p:nvPr/>
        </p:nvSpPr>
        <p:spPr>
          <a:xfrm>
            <a:off x="2692114" y="3140968"/>
            <a:ext cx="5976664" cy="685906"/>
          </a:xfrm>
          <a:prstGeom prst="roundRect">
            <a:avLst>
              <a:gd name="adj" fmla="val 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L’INFINITIF est le MODE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M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qui détermine  toutes les conjugaisons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2705" y="5241230"/>
            <a:ext cx="175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1er GROUPE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0264" y="6033482"/>
            <a:ext cx="723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/>
              <a:t>ER</a:t>
            </a:r>
            <a:endParaRPr lang="fr-FR" sz="4000" dirty="0"/>
          </a:p>
        </p:txBody>
      </p:sp>
      <p:sp>
        <p:nvSpPr>
          <p:cNvPr id="56" name="Rectangle 55"/>
          <p:cNvSpPr/>
          <p:nvPr/>
        </p:nvSpPr>
        <p:spPr>
          <a:xfrm>
            <a:off x="696086" y="5445224"/>
            <a:ext cx="1104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t</a:t>
            </a:r>
            <a:r>
              <a:rPr lang="fr-FR" sz="1400" b="1" dirty="0" smtClean="0"/>
              <a:t>erminé par </a:t>
            </a:r>
            <a:endParaRPr lang="fr-FR" sz="1400" dirty="0"/>
          </a:p>
        </p:txBody>
      </p:sp>
      <p:sp>
        <p:nvSpPr>
          <p:cNvPr id="57" name="Flèche vers le bas 56"/>
          <p:cNvSpPr/>
          <p:nvPr/>
        </p:nvSpPr>
        <p:spPr>
          <a:xfrm>
            <a:off x="3963951" y="5733256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3373820" y="5241230"/>
            <a:ext cx="2117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2ème GROUPE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838548" y="603348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/>
              <a:t>IR</a:t>
            </a:r>
            <a:r>
              <a:rPr lang="fr-FR" sz="1400" b="1" dirty="0" smtClean="0"/>
              <a:t>*</a:t>
            </a:r>
            <a:endParaRPr lang="fr-FR" sz="1400" dirty="0"/>
          </a:p>
        </p:txBody>
      </p:sp>
      <p:sp>
        <p:nvSpPr>
          <p:cNvPr id="60" name="Rectangle 59"/>
          <p:cNvSpPr/>
          <p:nvPr/>
        </p:nvSpPr>
        <p:spPr>
          <a:xfrm>
            <a:off x="3674370" y="5445224"/>
            <a:ext cx="1104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t</a:t>
            </a:r>
            <a:r>
              <a:rPr lang="fr-FR" sz="1400" b="1" dirty="0" smtClean="0"/>
              <a:t>erminé par </a:t>
            </a:r>
            <a:endParaRPr lang="fr-FR" sz="1400" dirty="0"/>
          </a:p>
        </p:txBody>
      </p:sp>
      <p:sp>
        <p:nvSpPr>
          <p:cNvPr id="61" name="Flèche vers le bas 60"/>
          <p:cNvSpPr/>
          <p:nvPr/>
        </p:nvSpPr>
        <p:spPr>
          <a:xfrm>
            <a:off x="5796773" y="5733256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6326148" y="5297130"/>
            <a:ext cx="2040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3ème GROUPE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83396" y="610549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/>
              <a:t>IR</a:t>
            </a:r>
            <a:r>
              <a:rPr lang="fr-FR" sz="1400" b="1" dirty="0" smtClean="0"/>
              <a:t>*</a:t>
            </a:r>
            <a:endParaRPr lang="fr-FR" sz="1400" b="1" dirty="0"/>
          </a:p>
        </p:txBody>
      </p:sp>
      <p:sp>
        <p:nvSpPr>
          <p:cNvPr id="64" name="Rectangle 63"/>
          <p:cNvSpPr/>
          <p:nvPr/>
        </p:nvSpPr>
        <p:spPr>
          <a:xfrm>
            <a:off x="6976325" y="5481796"/>
            <a:ext cx="1104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t</a:t>
            </a:r>
            <a:r>
              <a:rPr lang="fr-FR" sz="1400" b="1" dirty="0" smtClean="0"/>
              <a:t>erminé par </a:t>
            </a:r>
            <a:endParaRPr lang="fr-FR" sz="1400" dirty="0"/>
          </a:p>
        </p:txBody>
      </p:sp>
      <p:sp>
        <p:nvSpPr>
          <p:cNvPr id="65" name="Flèche vers le bas 64"/>
          <p:cNvSpPr/>
          <p:nvPr/>
        </p:nvSpPr>
        <p:spPr>
          <a:xfrm>
            <a:off x="6527346" y="5753001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lèche vers le bas 65"/>
          <p:cNvSpPr/>
          <p:nvPr/>
        </p:nvSpPr>
        <p:spPr>
          <a:xfrm>
            <a:off x="8442536" y="5724506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Flèche vers le bas 66"/>
          <p:cNvSpPr/>
          <p:nvPr/>
        </p:nvSpPr>
        <p:spPr>
          <a:xfrm>
            <a:off x="7444147" y="5753001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7216689" y="6105490"/>
            <a:ext cx="9557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/>
              <a:t>OIR</a:t>
            </a:r>
            <a:endParaRPr lang="fr-FR" sz="4000" b="1" dirty="0"/>
          </a:p>
        </p:txBody>
      </p:sp>
      <p:sp>
        <p:nvSpPr>
          <p:cNvPr id="71" name="Rectangle 70"/>
          <p:cNvSpPr/>
          <p:nvPr/>
        </p:nvSpPr>
        <p:spPr>
          <a:xfrm>
            <a:off x="6482904" y="6105490"/>
            <a:ext cx="723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/>
              <a:t>RE</a:t>
            </a:r>
          </a:p>
        </p:txBody>
      </p:sp>
      <p:sp>
        <p:nvSpPr>
          <p:cNvPr id="7" name="Rectangle 6"/>
          <p:cNvSpPr/>
          <p:nvPr/>
        </p:nvSpPr>
        <p:spPr>
          <a:xfrm>
            <a:off x="8133430" y="6105490"/>
            <a:ext cx="10470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000" b="1" dirty="0"/>
              <a:t>DRE</a:t>
            </a:r>
          </a:p>
        </p:txBody>
      </p:sp>
      <p:sp>
        <p:nvSpPr>
          <p:cNvPr id="72" name="Rectangle à coins arrondis 71"/>
          <p:cNvSpPr/>
          <p:nvPr/>
        </p:nvSpPr>
        <p:spPr>
          <a:xfrm>
            <a:off x="2887250" y="3991596"/>
            <a:ext cx="1408068" cy="67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 retenir absolument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4244102" y="4046875"/>
            <a:ext cx="4648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Impossible de conjuguer un verbe sans connaître son INFINITIF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4268125" y="4334907"/>
            <a:ext cx="4648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 b="1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defRPr>
            </a:lvl1pPr>
          </a:lstStyle>
          <a:p>
            <a:r>
              <a:rPr lang="fr-FR" dirty="0"/>
              <a:t> Tous les verbes  </a:t>
            </a:r>
            <a:r>
              <a:rPr lang="fr-FR" dirty="0" smtClean="0"/>
              <a:t>du DICTIONNAIRE sont présentés à l’infinitif </a:t>
            </a:r>
            <a:endParaRPr lang="fr-FR" dirty="0"/>
          </a:p>
        </p:txBody>
      </p:sp>
      <p:sp>
        <p:nvSpPr>
          <p:cNvPr id="75" name="ZoneTexte 74"/>
          <p:cNvSpPr txBox="1"/>
          <p:nvPr/>
        </p:nvSpPr>
        <p:spPr>
          <a:xfrm>
            <a:off x="3031016" y="5807586"/>
            <a:ext cx="8420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 b="1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defRPr>
            </a:lvl1pPr>
          </a:lstStyle>
          <a:p>
            <a:pPr algn="ctr"/>
            <a:r>
              <a:rPr lang="fr-FR" dirty="0"/>
              <a:t> </a:t>
            </a:r>
            <a:r>
              <a:rPr lang="fr-FR" dirty="0">
                <a:solidFill>
                  <a:schemeClr val="tx1"/>
                </a:solidFill>
              </a:rPr>
              <a:t>*</a:t>
            </a:r>
            <a:r>
              <a:rPr lang="fr-FR" dirty="0"/>
              <a:t> </a:t>
            </a:r>
            <a:r>
              <a:rPr lang="fr-FR" dirty="0" smtClean="0">
                <a:solidFill>
                  <a:srgbClr val="FF0000"/>
                </a:solidFill>
              </a:rPr>
              <a:t>Font</a:t>
            </a:r>
            <a:r>
              <a:rPr lang="fr-FR" dirty="0" smtClean="0"/>
              <a:t> </a:t>
            </a:r>
            <a:r>
              <a:rPr lang="fr-FR" dirty="0" smtClean="0">
                <a:solidFill>
                  <a:schemeClr val="tx1"/>
                </a:solidFill>
              </a:rPr>
              <a:t>ISSANT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>
                <a:solidFill>
                  <a:srgbClr val="FF0000"/>
                </a:solidFill>
              </a:rPr>
              <a:t>au 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participe 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présent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4875836" y="5827334"/>
            <a:ext cx="942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 b="1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defRPr>
            </a:lvl1pPr>
          </a:lstStyle>
          <a:p>
            <a:pPr algn="ctr"/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*</a:t>
            </a:r>
            <a:r>
              <a:rPr lang="fr-FR" dirty="0" smtClean="0">
                <a:solidFill>
                  <a:srgbClr val="FF0000"/>
                </a:solidFill>
              </a:rPr>
              <a:t>Ne </a:t>
            </a:r>
            <a:r>
              <a:rPr lang="fr-FR" dirty="0">
                <a:solidFill>
                  <a:srgbClr val="FF0000"/>
                </a:solidFill>
              </a:rPr>
              <a:t>font pas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ISSANT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>
                <a:solidFill>
                  <a:srgbClr val="FF0000"/>
                </a:solidFill>
              </a:rPr>
              <a:t>au 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participe 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présent</a:t>
            </a:r>
          </a:p>
        </p:txBody>
      </p:sp>
    </p:spTree>
    <p:extLst>
      <p:ext uri="{BB962C8B-B14F-4D97-AF65-F5344CB8AC3E}">
        <p14:creationId xmlns:p14="http://schemas.microsoft.com/office/powerpoint/2010/main" val="220570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e régulier 1"/>
          <p:cNvSpPr/>
          <p:nvPr/>
        </p:nvSpPr>
        <p:spPr>
          <a:xfrm>
            <a:off x="3124579" y="1448522"/>
            <a:ext cx="1807461" cy="911788"/>
          </a:xfrm>
          <a:prstGeom prst="pent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763930" y="153294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81851" y="1076140"/>
            <a:ext cx="20112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le Temps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6820" y="925302"/>
            <a:ext cx="676788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T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274309" y="1609420"/>
            <a:ext cx="2808370" cy="685906"/>
          </a:xfrm>
          <a:prstGeom prst="roundRect">
            <a:avLst>
              <a:gd name="adj" fmla="val 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VERBE varie 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en fonction du temps.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234186" y="2852936"/>
            <a:ext cx="8554048" cy="67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En fait, c’est plus simple si on retient qu’il y a 3 temps placés sur une seule … ligne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02740" y="4253026"/>
            <a:ext cx="7423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Ce n’est donc pas étonnant d’avoir un « Passé » ou un « Futur » ANTERIEUR, Tout dépend de</a:t>
            </a:r>
            <a:b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l’endroit où l’on se place sur cette ligne (par rapport à un événement ).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464" y="1794065"/>
            <a:ext cx="1041766" cy="1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Bulle ronde 43"/>
          <p:cNvSpPr/>
          <p:nvPr/>
        </p:nvSpPr>
        <p:spPr>
          <a:xfrm>
            <a:off x="6531769" y="583259"/>
            <a:ext cx="2386098" cy="1777051"/>
          </a:xfrm>
          <a:prstGeom prst="wedgeEllipseCallout">
            <a:avLst>
              <a:gd name="adj1" fmla="val -56542"/>
              <a:gd name="adj2" fmla="val 2167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6788700" y="803567"/>
            <a:ext cx="1872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maintenant, hier, tout </a:t>
            </a:r>
            <a:r>
              <a:rPr lang="fr-FR" sz="1000" b="1" dirty="0" smtClean="0">
                <a:latin typeface="Arial Black" pitchFamily="34" charset="0"/>
              </a:rPr>
              <a:t>de suite</a:t>
            </a:r>
            <a:r>
              <a:rPr lang="fr-FR" sz="1000" b="1" dirty="0" smtClean="0">
                <a:latin typeface="Arial Black" pitchFamily="34" charset="0"/>
              </a:rPr>
              <a:t>, la semaine dernière, autrefois, bientôt, tout à l’heure ! Quand exactement ? Et pour longtemps ? </a:t>
            </a:r>
          </a:p>
          <a:p>
            <a:pPr algn="ctr"/>
            <a:r>
              <a:rPr lang="fr-FR" sz="1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Alors ? C’est facile la conjugaison, hein ?</a:t>
            </a:r>
            <a:endParaRPr lang="fr-FR" sz="10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cxnSp>
        <p:nvCxnSpPr>
          <p:cNvPr id="48" name="Connecteur droit avec flèche 47"/>
          <p:cNvCxnSpPr/>
          <p:nvPr/>
        </p:nvCxnSpPr>
        <p:spPr>
          <a:xfrm flipV="1">
            <a:off x="234186" y="4157892"/>
            <a:ext cx="8682317" cy="22918"/>
          </a:xfrm>
          <a:prstGeom prst="straightConnector1">
            <a:avLst/>
          </a:prstGeom>
          <a:ln w="508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425640" y="3627887"/>
            <a:ext cx="995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Le Passé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3753674" y="3630217"/>
            <a:ext cx="12721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Le Présent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7619079" y="3657947"/>
            <a:ext cx="995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Le Futur</a:t>
            </a:r>
            <a:endParaRPr lang="fr-FR" dirty="0"/>
          </a:p>
        </p:txBody>
      </p:sp>
      <p:cxnSp>
        <p:nvCxnSpPr>
          <p:cNvPr id="64" name="Connecteur droit 63"/>
          <p:cNvCxnSpPr/>
          <p:nvPr/>
        </p:nvCxnSpPr>
        <p:spPr>
          <a:xfrm flipH="1">
            <a:off x="868917" y="4021504"/>
            <a:ext cx="2" cy="284981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495089" y="4633972"/>
            <a:ext cx="8421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Ainsi, si je discute aujourd’hui et que je parle de l’année 1976, </a:t>
            </a:r>
            <a:b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je dirai (au futur antérieur… donc, le futur dans le passé !!) </a:t>
            </a:r>
            <a:endParaRPr lang="fr-FR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66" name="Connecteur droit avec flèche 65"/>
          <p:cNvCxnSpPr/>
          <p:nvPr/>
        </p:nvCxnSpPr>
        <p:spPr>
          <a:xfrm flipV="1">
            <a:off x="354179" y="6274922"/>
            <a:ext cx="8682317" cy="22918"/>
          </a:xfrm>
          <a:prstGeom prst="straightConnector1">
            <a:avLst/>
          </a:prstGeom>
          <a:ln w="508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821011" y="6444044"/>
            <a:ext cx="66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1976</a:t>
            </a:r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3573324" y="6370265"/>
            <a:ext cx="1394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Aujourd’hui</a:t>
            </a:r>
            <a:endParaRPr lang="fr-FR" dirty="0"/>
          </a:p>
        </p:txBody>
      </p:sp>
      <p:cxnSp>
        <p:nvCxnSpPr>
          <p:cNvPr id="69" name="Connecteur droit 68"/>
          <p:cNvCxnSpPr/>
          <p:nvPr/>
        </p:nvCxnSpPr>
        <p:spPr>
          <a:xfrm>
            <a:off x="1075951" y="6187232"/>
            <a:ext cx="0" cy="237507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4556039" y="6115130"/>
            <a:ext cx="0" cy="237507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808" y="5279114"/>
            <a:ext cx="843850" cy="81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Bulle ronde 82"/>
          <p:cNvSpPr/>
          <p:nvPr/>
        </p:nvSpPr>
        <p:spPr>
          <a:xfrm>
            <a:off x="1889469" y="5242009"/>
            <a:ext cx="1876312" cy="782793"/>
          </a:xfrm>
          <a:prstGeom prst="wedgeEllipseCallout">
            <a:avLst>
              <a:gd name="adj1" fmla="val 58919"/>
              <a:gd name="adj2" fmla="val -1000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83"/>
          <p:cNvSpPr txBox="1"/>
          <p:nvPr/>
        </p:nvSpPr>
        <p:spPr>
          <a:xfrm>
            <a:off x="1881439" y="5395282"/>
            <a:ext cx="18722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Tu te souviens comme on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aura eu </a:t>
            </a:r>
            <a:r>
              <a:rPr lang="fr-FR" sz="1000" b="1" dirty="0" smtClean="0">
                <a:latin typeface="Arial Black" pitchFamily="34" charset="0"/>
              </a:rPr>
              <a:t>chaud en 1976 ?</a:t>
            </a:r>
            <a:endParaRPr lang="fr-FR" sz="1000" b="1" dirty="0">
              <a:latin typeface="Arial Black" pitchFamily="34" charset="0"/>
            </a:endParaRPr>
          </a:p>
        </p:txBody>
      </p:sp>
      <p:pic>
        <p:nvPicPr>
          <p:cNvPr id="85" name="Image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72" y="5248425"/>
            <a:ext cx="760384" cy="844871"/>
          </a:xfrm>
          <a:prstGeom prst="rect">
            <a:avLst/>
          </a:prstGeom>
        </p:spPr>
      </p:pic>
      <p:sp>
        <p:nvSpPr>
          <p:cNvPr id="86" name="Bulle ronde 85"/>
          <p:cNvSpPr/>
          <p:nvPr/>
        </p:nvSpPr>
        <p:spPr>
          <a:xfrm>
            <a:off x="6240457" y="5248425"/>
            <a:ext cx="2577767" cy="844871"/>
          </a:xfrm>
          <a:prstGeom prst="wedgeEllipseCallout">
            <a:avLst>
              <a:gd name="adj1" fmla="val -76384"/>
              <a:gd name="adj2" fmla="val -3411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/>
          <p:cNvSpPr txBox="1"/>
          <p:nvPr/>
        </p:nvSpPr>
        <p:spPr>
          <a:xfrm>
            <a:off x="6244535" y="5316917"/>
            <a:ext cx="2369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Oh oui !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On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aura </a:t>
            </a:r>
            <a:r>
              <a:rPr lang="fr-FR" sz="1000" b="1" dirty="0" smtClean="0">
                <a:latin typeface="Arial Black" pitchFamily="34" charset="0"/>
              </a:rPr>
              <a:t>tellement 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souffert </a:t>
            </a:r>
            <a:r>
              <a:rPr lang="fr-FR" sz="1000" b="1" dirty="0" smtClean="0">
                <a:latin typeface="Arial Black" pitchFamily="34" charset="0"/>
              </a:rPr>
              <a:t>de la chaleur que depuis je me promène en maillot.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535079" y="487244"/>
            <a:ext cx="11890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(Le temps)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059832" y="1720776"/>
            <a:ext cx="1919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Pluie, soleil, nuages, neige, brouillard ???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4" name="Bulle ronde 33"/>
          <p:cNvSpPr/>
          <p:nvPr/>
        </p:nvSpPr>
        <p:spPr>
          <a:xfrm>
            <a:off x="4523901" y="1124744"/>
            <a:ext cx="1344243" cy="324834"/>
          </a:xfrm>
          <a:prstGeom prst="wedgeEllipseCallout">
            <a:avLst>
              <a:gd name="adj1" fmla="val 37452"/>
              <a:gd name="adj2" fmla="val 1190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4562330" y="1203357"/>
            <a:ext cx="1305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Mais NON !!!!</a:t>
            </a:r>
            <a:endParaRPr lang="fr-FR" sz="1000" b="1" dirty="0">
              <a:latin typeface="Arial Black" pitchFamily="34" charset="0"/>
            </a:endParaRPr>
          </a:p>
        </p:txBody>
      </p:sp>
      <p:cxnSp>
        <p:nvCxnSpPr>
          <p:cNvPr id="37" name="Connecteur droit 36"/>
          <p:cNvCxnSpPr/>
          <p:nvPr/>
        </p:nvCxnSpPr>
        <p:spPr>
          <a:xfrm flipH="1">
            <a:off x="4391941" y="4021504"/>
            <a:ext cx="2" cy="284981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flipH="1">
            <a:off x="8316416" y="4021504"/>
            <a:ext cx="2" cy="284981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99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3145793" y="116632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" name="Flèche vers le bas 50"/>
          <p:cNvSpPr/>
          <p:nvPr/>
        </p:nvSpPr>
        <p:spPr>
          <a:xfrm>
            <a:off x="2221243" y="3987286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1113726" y="1947609"/>
            <a:ext cx="20631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Personne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353908"/>
            <a:ext cx="1041766" cy="1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Rectangle à coins arrondis 55"/>
          <p:cNvSpPr/>
          <p:nvPr/>
        </p:nvSpPr>
        <p:spPr>
          <a:xfrm>
            <a:off x="446337" y="943853"/>
            <a:ext cx="4122281" cy="67173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verbe  varie en fonction </a:t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de la personne, du genre et du nombre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7" name="Bulle ronde 56"/>
          <p:cNvSpPr/>
          <p:nvPr/>
        </p:nvSpPr>
        <p:spPr>
          <a:xfrm>
            <a:off x="5437749" y="1207351"/>
            <a:ext cx="2225546" cy="1216661"/>
          </a:xfrm>
          <a:prstGeom prst="wedgeEllipseCallout">
            <a:avLst>
              <a:gd name="adj1" fmla="val 59489"/>
              <a:gd name="adj2" fmla="val 43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5656197" y="1412776"/>
            <a:ext cx="1872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Bon alors 6 personnes,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Ce soir, 19 heures, il me reste une table.</a:t>
            </a:r>
          </a:p>
          <a:p>
            <a:pPr algn="ctr"/>
            <a:r>
              <a:rPr lang="fr-FR" sz="1000" b="1" dirty="0">
                <a:latin typeface="Arial Black" pitchFamily="34" charset="0"/>
              </a:rPr>
              <a:t>3 Hommes, deux </a:t>
            </a:r>
            <a:r>
              <a:rPr lang="fr-FR" sz="1000" b="1" dirty="0" smtClean="0">
                <a:latin typeface="Arial Black" pitchFamily="34" charset="0"/>
              </a:rPr>
              <a:t>femmes.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A quel nom ?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67208" y="2498194"/>
            <a:ext cx="18118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Nombre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95536" y="1916832"/>
            <a:ext cx="684803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P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04962" y="2498194"/>
            <a:ext cx="691215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N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693243" y="4523636"/>
            <a:ext cx="1459054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Je</a:t>
            </a:r>
          </a:p>
          <a:p>
            <a:r>
              <a:rPr lang="fr-FR" sz="1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TU </a:t>
            </a:r>
          </a:p>
          <a:p>
            <a:r>
              <a:rPr lang="fr-FR" sz="1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IL / ELLE</a:t>
            </a:r>
          </a:p>
          <a:p>
            <a:r>
              <a:rPr lang="fr-FR" sz="1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NOUS</a:t>
            </a:r>
          </a:p>
          <a:p>
            <a:r>
              <a:rPr lang="fr-FR" sz="1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VOUS</a:t>
            </a:r>
          </a:p>
          <a:p>
            <a:r>
              <a:rPr lang="fr-FR" sz="1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ILS / ELLES</a:t>
            </a:r>
            <a:endParaRPr lang="fr-FR" sz="16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4" name="Flèche vers le bas 73"/>
          <p:cNvSpPr/>
          <p:nvPr/>
        </p:nvSpPr>
        <p:spPr>
          <a:xfrm>
            <a:off x="4582280" y="4112314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Rectangle 85"/>
          <p:cNvSpPr/>
          <p:nvPr/>
        </p:nvSpPr>
        <p:spPr>
          <a:xfrm>
            <a:off x="4159316" y="4790509"/>
            <a:ext cx="140556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Singulier</a:t>
            </a:r>
          </a:p>
        </p:txBody>
      </p:sp>
      <p:sp>
        <p:nvSpPr>
          <p:cNvPr id="88" name="Rectangle à coins arrondis 87"/>
          <p:cNvSpPr/>
          <p:nvPr/>
        </p:nvSpPr>
        <p:spPr>
          <a:xfrm>
            <a:off x="152861" y="4493020"/>
            <a:ext cx="1408068" cy="67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 retenir absolument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990189" y="498158"/>
            <a:ext cx="27582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(Personne, nombre  et genre)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419741" y="1997551"/>
            <a:ext cx="1803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Il y a 6 personnes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483877" y="2533767"/>
            <a:ext cx="161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Il y a 2 nombres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37130" y="3565503"/>
            <a:ext cx="22522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6</a:t>
            </a:r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 Personnes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635896" y="3573016"/>
            <a:ext cx="200099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 Nombres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54303" y="5219908"/>
            <a:ext cx="114725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Pluriel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856895" y="6093296"/>
            <a:ext cx="7423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En fait, la personne et le nombre changent : si je suis présent, si nous sommes plusieurs, si je tutoie </a:t>
            </a:r>
          </a:p>
          <a:p>
            <a:pPr algn="ctr"/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la personne à qui je m’adresse ou non, etc.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756292" y="6567155"/>
            <a:ext cx="7423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Certains MODES (voir cette leçon..) utilisent les PERSONNES ; d’autres non, Quel bazar !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8323" y="3049796"/>
            <a:ext cx="705642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G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43608" y="3068960"/>
            <a:ext cx="15040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Genre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Flèche vers le bas 25"/>
          <p:cNvSpPr/>
          <p:nvPr/>
        </p:nvSpPr>
        <p:spPr>
          <a:xfrm>
            <a:off x="7117787" y="4106689"/>
            <a:ext cx="262525" cy="449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6694823" y="4784884"/>
            <a:ext cx="140556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Masculin</a:t>
            </a:r>
            <a:endParaRPr lang="fr-FR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25293" y="3543399"/>
            <a:ext cx="169322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2 Genres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27696" y="5219908"/>
            <a:ext cx="138992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Féminin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3455622" y="3165738"/>
            <a:ext cx="161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Il y a 2 genres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908692" y="6423139"/>
            <a:ext cx="7423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Autrefois,  existait le GENRE neutre !</a:t>
            </a:r>
            <a:endParaRPr lang="fr-FR" sz="10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579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5793" y="116632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624" y="476672"/>
            <a:ext cx="13965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Mode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844" y="1134970"/>
            <a:ext cx="1041766" cy="1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à coins arrondis 7"/>
          <p:cNvSpPr/>
          <p:nvPr/>
        </p:nvSpPr>
        <p:spPr>
          <a:xfrm>
            <a:off x="1974504" y="980728"/>
            <a:ext cx="3605608" cy="67173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verbe  varie en fonction du Mode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9" name="Bulle ronde 8"/>
          <p:cNvSpPr/>
          <p:nvPr/>
        </p:nvSpPr>
        <p:spPr>
          <a:xfrm>
            <a:off x="5657169" y="764704"/>
            <a:ext cx="2011175" cy="774958"/>
          </a:xfrm>
          <a:prstGeom prst="wedgeEllipseCallout">
            <a:avLst>
              <a:gd name="adj1" fmla="val 60182"/>
              <a:gd name="adj2" fmla="val 2806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706427" y="883752"/>
            <a:ext cx="18722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Ne confonds pas avec LA mode </a:t>
            </a:r>
          </a:p>
          <a:p>
            <a:pPr algn="ctr"/>
            <a:r>
              <a:rPr lang="fr-FR" sz="1000" b="1" dirty="0" smtClean="0">
                <a:latin typeface="Arial Black" pitchFamily="34" charset="0"/>
              </a:rPr>
              <a:t>Chéri </a:t>
            </a:r>
            <a:r>
              <a:rPr lang="fr-FR" sz="1000" b="1" dirty="0" err="1" smtClean="0">
                <a:latin typeface="Arial Black" pitchFamily="34" charset="0"/>
              </a:rPr>
              <a:t>Chéri</a:t>
            </a:r>
            <a:r>
              <a:rPr lang="fr-FR" sz="1000" b="1" dirty="0" smtClean="0">
                <a:latin typeface="Arial Black" pitchFamily="34" charset="0"/>
              </a:rPr>
              <a:t> 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9242" y="332656"/>
            <a:ext cx="763351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M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63888" y="2843644"/>
            <a:ext cx="1420212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Arial Black" pitchFamily="34" charset="0"/>
              </a:rPr>
              <a:t>1- Infinitif</a:t>
            </a:r>
            <a:endParaRPr lang="fr-FR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90190" y="318643"/>
            <a:ext cx="16824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(le Mode)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88402" y="1700808"/>
            <a:ext cx="30476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Il existe 7 Modes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47864" y="3573016"/>
            <a:ext cx="195152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Arial Black" pitchFamily="34" charset="0"/>
              </a:rPr>
              <a:t>2- Participes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: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249242" y="1700808"/>
            <a:ext cx="2026131" cy="827639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4 MODES 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personnels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2916" y="2564904"/>
            <a:ext cx="3162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= Qui s’emploient avec les PERSONNES</a:t>
            </a:r>
            <a:b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(voir cette leçon)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5642213" y="1628800"/>
            <a:ext cx="2026131" cy="82763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3 MODES impersonnels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808372" y="2492896"/>
            <a:ext cx="3162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= Qui s’emploient sans les PERSONNES</a:t>
            </a:r>
            <a:b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(voir cette leçon)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7504" y="3356992"/>
            <a:ext cx="162351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1- Indicatif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7504" y="4139788"/>
            <a:ext cx="194847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2- Impératif </a:t>
            </a:r>
            <a:r>
              <a:rPr lang="fr-FR" b="1" dirty="0" smtClean="0">
                <a:latin typeface="Arial Black" pitchFamily="34" charset="0"/>
              </a:rPr>
              <a:t>*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7504" y="5981799"/>
            <a:ext cx="194847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4- Subjonctif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7503" y="5126995"/>
            <a:ext cx="2134155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3- Conditionnel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5496" y="3758843"/>
            <a:ext cx="1703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le mode du réel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8608" y="4581128"/>
            <a:ext cx="3006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le mode de l’ordre, de l'injonction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-36512" y="5559043"/>
            <a:ext cx="2494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le mode de la condition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-252536" y="6351131"/>
            <a:ext cx="2494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le mode du supposé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95536" y="4643844"/>
            <a:ext cx="3320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 Black" pitchFamily="34" charset="0"/>
              </a:rPr>
              <a:t>*</a:t>
            </a:r>
            <a:r>
              <a:rPr lang="fr-FR" sz="10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Seules 3 personnes sont utilisées sur les 6</a:t>
            </a:r>
            <a:endParaRPr lang="fr-FR" sz="1000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55782" y="5232950"/>
            <a:ext cx="1590685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Arial Black" pitchFamily="34" charset="0"/>
              </a:rPr>
              <a:t>3- Gérondif</a:t>
            </a:r>
            <a:endParaRPr lang="fr-FR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986383" y="4041358"/>
            <a:ext cx="116430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4"/>
                </a:solidFill>
                <a:latin typeface="Arial Black" pitchFamily="34" charset="0"/>
              </a:rPr>
              <a:t>Présent</a:t>
            </a:r>
            <a:endParaRPr lang="fr-FR" b="1" dirty="0">
              <a:solidFill>
                <a:schemeClr val="accent4"/>
              </a:solidFill>
              <a:latin typeface="Arial Black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88401" y="4653136"/>
            <a:ext cx="96026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Passé</a:t>
            </a:r>
            <a:endParaRPr lang="fr-FR" b="1" dirty="0"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220072" y="4725144"/>
            <a:ext cx="20249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2ème GROUPE </a:t>
            </a:r>
            <a:r>
              <a:rPr lang="fr-FR" sz="1000" b="1" dirty="0"/>
              <a:t>terminé</a:t>
            </a:r>
            <a:r>
              <a:rPr lang="fr-FR" sz="1400" b="1" dirty="0"/>
              <a:t> </a:t>
            </a:r>
            <a:r>
              <a:rPr lang="fr-FR" sz="1000" b="1" dirty="0"/>
              <a:t>par</a:t>
            </a:r>
            <a:r>
              <a:rPr lang="fr-FR" sz="1000" b="1" dirty="0">
                <a:latin typeface="Baskerville Old Face" pitchFamily="18" charset="0"/>
              </a:rPr>
              <a:t> I</a:t>
            </a:r>
            <a:r>
              <a:rPr lang="fr-FR" sz="1400" b="1" dirty="0">
                <a:latin typeface="Baskerville Old Face" pitchFamily="18" charset="0"/>
              </a:rPr>
              <a:t> </a:t>
            </a:r>
            <a:endParaRPr lang="fr-FR" sz="1400" dirty="0">
              <a:latin typeface="Baskerville Old Face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220072" y="4581128"/>
            <a:ext cx="18870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1er GROUPE </a:t>
            </a:r>
            <a:r>
              <a:rPr lang="fr-FR" sz="1000" b="1" dirty="0"/>
              <a:t>terminé</a:t>
            </a:r>
            <a:r>
              <a:rPr lang="fr-FR" sz="1400" b="1" dirty="0"/>
              <a:t> </a:t>
            </a:r>
            <a:r>
              <a:rPr lang="fr-FR" sz="1000" b="1" dirty="0"/>
              <a:t>par </a:t>
            </a:r>
            <a:r>
              <a:rPr lang="fr-FR" sz="1000" b="1" dirty="0">
                <a:latin typeface="Baskerville Old Face" pitchFamily="18" charset="0"/>
              </a:rPr>
              <a:t>É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220072" y="4941168"/>
            <a:ext cx="24336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3ème </a:t>
            </a:r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GROUPE </a:t>
            </a:r>
            <a:r>
              <a:rPr lang="fr-FR" sz="1000" b="1" dirty="0"/>
              <a:t>terminé par </a:t>
            </a:r>
            <a:r>
              <a:rPr lang="fr-FR" sz="1000" b="1" dirty="0">
                <a:latin typeface="Baskerville Old Face" pitchFamily="18" charset="0"/>
              </a:rPr>
              <a:t>I U IS IT</a:t>
            </a:r>
            <a:r>
              <a:rPr lang="fr-FR" sz="1000" b="1" dirty="0"/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36296" y="5113397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</a:rPr>
              <a:t>En fonction du verbe conjugué</a:t>
            </a:r>
            <a:endParaRPr lang="fr-FR" sz="1000" b="1" dirty="0"/>
          </a:p>
        </p:txBody>
      </p:sp>
      <p:sp>
        <p:nvSpPr>
          <p:cNvPr id="48" name="Rectangle 47"/>
          <p:cNvSpPr/>
          <p:nvPr/>
        </p:nvSpPr>
        <p:spPr>
          <a:xfrm>
            <a:off x="5335412" y="3918247"/>
            <a:ext cx="941284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</a:t>
            </a:r>
            <a:r>
              <a:rPr lang="fr-FR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ant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283063" y="4102913"/>
            <a:ext cx="12586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</a:rPr>
              <a:t>Pour tous les verbes</a:t>
            </a:r>
            <a:endParaRPr lang="fr-FR" sz="1000" b="1" dirty="0"/>
          </a:p>
        </p:txBody>
      </p:sp>
      <p:sp>
        <p:nvSpPr>
          <p:cNvPr id="50" name="Rectangle 49"/>
          <p:cNvSpPr/>
          <p:nvPr/>
        </p:nvSpPr>
        <p:spPr>
          <a:xfrm>
            <a:off x="5550506" y="5373216"/>
            <a:ext cx="1181734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…</a:t>
            </a:r>
            <a:r>
              <a:rPr lang="fr-FR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ant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6827" y="5548019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en</a:t>
            </a:r>
            <a:endParaRPr lang="fr-FR" sz="1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74318" y="2924944"/>
            <a:ext cx="413906" cy="2649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latin typeface="Baskerville Old Face" pitchFamily="18" charset="0"/>
              </a:rPr>
              <a:t>ER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04048" y="2924944"/>
            <a:ext cx="1063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1er GROUPE</a:t>
            </a:r>
            <a:endParaRPr lang="fr-FR" sz="1000" b="1" dirty="0">
              <a:latin typeface="Baskerville Old Face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174318" y="3212976"/>
            <a:ext cx="413906" cy="2649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  <a:latin typeface="Baskerville Old Face" pitchFamily="18" charset="0"/>
              </a:rPr>
              <a:t>IR</a:t>
            </a:r>
            <a:endParaRPr lang="fr-FR" sz="1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004048" y="3212976"/>
            <a:ext cx="12186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2ème GROUPE</a:t>
            </a:r>
            <a:endParaRPr lang="fr-FR" sz="1000" b="1" dirty="0">
              <a:latin typeface="Baskerville Old Face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025805" y="2780928"/>
            <a:ext cx="12186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3ème GROUPE</a:t>
            </a:r>
            <a:endParaRPr lang="fr-FR" sz="1000" b="1" dirty="0">
              <a:latin typeface="Baskerville Old Face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991367" y="2996952"/>
            <a:ext cx="413906" cy="2649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  <a:latin typeface="Baskerville Old Face" pitchFamily="18" charset="0"/>
              </a:rPr>
              <a:t>IR</a:t>
            </a:r>
            <a:endParaRPr lang="fr-FR" sz="1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28152" y="2996952"/>
            <a:ext cx="528223" cy="2649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  <a:latin typeface="Baskerville Old Face" pitchFamily="18" charset="0"/>
              </a:rPr>
              <a:t>OIR</a:t>
            </a:r>
            <a:endParaRPr lang="fr-FR" sz="1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948264" y="3284984"/>
            <a:ext cx="576063" cy="2649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  <a:latin typeface="Baskerville Old Face" pitchFamily="18" charset="0"/>
              </a:rPr>
              <a:t>DRE</a:t>
            </a:r>
            <a:endParaRPr lang="fr-FR" sz="1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964056" y="2996952"/>
            <a:ext cx="413906" cy="2649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  <a:latin typeface="Baskerville Old Face" pitchFamily="18" charset="0"/>
              </a:rPr>
              <a:t>RE</a:t>
            </a:r>
            <a:endParaRPr lang="fr-FR" sz="1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2898456" y="5871135"/>
            <a:ext cx="3689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Le participe présent et le gérondif se terminent tous deux par </a:t>
            </a:r>
            <a:r>
              <a:rPr lang="fr-FR" sz="10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ANT</a:t>
            </a:r>
            <a:r>
              <a:rPr lang="fr-FR" sz="1000" b="1" dirty="0" smtClean="0">
                <a:latin typeface="Arial Black" pitchFamily="34" charset="0"/>
              </a:rPr>
              <a:t>. Pour ne pas les confondre :</a:t>
            </a:r>
          </a:p>
          <a:p>
            <a:pPr marL="171450" indent="-171450" algn="ctr">
              <a:buFontTx/>
              <a:buChar char="-"/>
            </a:pPr>
            <a:r>
              <a:rPr lang="fr-FR" sz="1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Participe présent = adjectif qualificatif</a:t>
            </a:r>
          </a:p>
          <a:p>
            <a:pPr marL="171450" indent="-171450" algn="ctr">
              <a:buFontTx/>
              <a:buChar char="-"/>
            </a:pP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Gérondif = verbe (précédé de </a:t>
            </a:r>
            <a:r>
              <a:rPr lang="fr-FR" sz="10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en</a:t>
            </a: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)</a:t>
            </a:r>
            <a:endParaRPr lang="fr-FR" sz="10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532008" y="3274958"/>
            <a:ext cx="928424" cy="27496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  <a:latin typeface="Baskerville Old Face" pitchFamily="18" charset="0"/>
              </a:rPr>
              <a:t>OINDRE</a:t>
            </a:r>
            <a:endParaRPr lang="fr-FR" sz="1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1" name="Rectangle à coins arrondis 50"/>
          <p:cNvSpPr/>
          <p:nvPr/>
        </p:nvSpPr>
        <p:spPr>
          <a:xfrm>
            <a:off x="7524327" y="5703433"/>
            <a:ext cx="1208090" cy="46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</a:rPr>
              <a:t>A retenir absolument 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660232" y="6228601"/>
            <a:ext cx="2436949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4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</a:rPr>
              <a:t>Son ANT des verbes = toujours ANT</a:t>
            </a:r>
          </a:p>
          <a:p>
            <a:pPr algn="ctr"/>
            <a:r>
              <a:rPr lang="fr-FR" sz="1000" b="1" dirty="0" smtClean="0"/>
              <a:t>Observe :</a:t>
            </a:r>
            <a:br>
              <a:rPr lang="fr-FR" sz="1000" b="1" dirty="0" smtClean="0"/>
            </a:br>
            <a:r>
              <a:rPr lang="fr-FR" sz="1000" b="1" dirty="0" smtClean="0"/>
              <a:t> Les poules </a:t>
            </a:r>
            <a:r>
              <a:rPr lang="fr-FR" sz="1000" b="1" dirty="0" smtClean="0">
                <a:solidFill>
                  <a:srgbClr val="FF0000"/>
                </a:solidFill>
              </a:rPr>
              <a:t>couvent</a:t>
            </a:r>
            <a:r>
              <a:rPr lang="fr-FR" sz="1000" b="1" dirty="0" smtClean="0"/>
              <a:t> dans un </a:t>
            </a:r>
            <a:r>
              <a:rPr lang="fr-FR" sz="1000" b="1" dirty="0" smtClean="0">
                <a:solidFill>
                  <a:srgbClr val="FF0000"/>
                </a:solidFill>
              </a:rPr>
              <a:t>couvent</a:t>
            </a:r>
            <a:endParaRPr lang="fr-FR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49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5793" y="116632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294" y="716870"/>
            <a:ext cx="1041766" cy="1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059832" y="2332151"/>
            <a:ext cx="1512168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Imparfait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90190" y="318643"/>
            <a:ext cx="16824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 conjugaisons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46528" y="1835532"/>
            <a:ext cx="284491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4 TEMPS SIMPLES :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13212" y="980728"/>
            <a:ext cx="2161770" cy="73866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L’Indicatif</a:t>
            </a:r>
          </a:p>
          <a:p>
            <a:pPr algn="ctr"/>
            <a:r>
              <a:rPr lang="fr-FR" sz="1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Il a 8 Temps</a:t>
            </a:r>
            <a:endParaRPr lang="fr-FR" sz="1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602763" y="1320984"/>
            <a:ext cx="1703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8 ans ? Quel bel âge.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82192" y="5559529"/>
            <a:ext cx="1958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Arial Black" pitchFamily="34" charset="0"/>
              </a:rPr>
              <a:t>*</a:t>
            </a: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Au pluriel, les verbes se terminent tous de </a:t>
            </a:r>
            <a:b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la même manière, </a:t>
            </a:r>
            <a:b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quel que soit leur groupe.</a:t>
            </a:r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497" y="5157192"/>
            <a:ext cx="1152127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*</a:t>
            </a:r>
            <a:r>
              <a:rPr lang="fr-FR" sz="1000" b="1" dirty="0">
                <a:latin typeface="Arial Black" pitchFamily="34" charset="0"/>
              </a:rPr>
              <a:t>penser au S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932040" y="2332150"/>
            <a:ext cx="1358880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Futur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07604" y="2332152"/>
            <a:ext cx="1332756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Présent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5153" y="2318238"/>
            <a:ext cx="2035069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Passé simple</a:t>
            </a:r>
          </a:p>
        </p:txBody>
      </p:sp>
      <p:sp>
        <p:nvSpPr>
          <p:cNvPr id="33" name="Rectangle à coins arrondis 32"/>
          <p:cNvSpPr/>
          <p:nvPr/>
        </p:nvSpPr>
        <p:spPr>
          <a:xfrm>
            <a:off x="643828" y="792044"/>
            <a:ext cx="2392062" cy="542771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verbe  se conjugue.</a:t>
            </a:r>
          </a:p>
        </p:txBody>
      </p:sp>
      <p:sp>
        <p:nvSpPr>
          <p:cNvPr id="43" name="Bulle ronde 42"/>
          <p:cNvSpPr/>
          <p:nvPr/>
        </p:nvSpPr>
        <p:spPr>
          <a:xfrm>
            <a:off x="5602763" y="1141874"/>
            <a:ext cx="1633533" cy="588714"/>
          </a:xfrm>
          <a:prstGeom prst="wedgeEllipseCallout">
            <a:avLst>
              <a:gd name="adj1" fmla="val 59594"/>
              <a:gd name="adj2" fmla="val -8790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535297" y="1493077"/>
            <a:ext cx="2304733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Voici </a:t>
            </a:r>
            <a:r>
              <a:rPr lang="fr-FR" b="1" dirty="0" smtClean="0">
                <a:solidFill>
                  <a:schemeClr val="bg1"/>
                </a:solidFill>
              </a:rPr>
              <a:t>les terminaisons 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réparties par </a:t>
            </a:r>
            <a:r>
              <a:rPr lang="fr-FR" b="1" dirty="0" smtClean="0">
                <a:solidFill>
                  <a:schemeClr val="accent6"/>
                </a:solidFill>
              </a:rPr>
              <a:t>groupes</a:t>
            </a:r>
            <a:endParaRPr lang="fr-FR" b="1" dirty="0">
              <a:solidFill>
                <a:schemeClr val="accent6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519383"/>
              </p:ext>
            </p:extLst>
          </p:nvPr>
        </p:nvGraphicFramePr>
        <p:xfrm>
          <a:off x="107504" y="2780928"/>
          <a:ext cx="2625571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082"/>
                <a:gridCol w="599757"/>
                <a:gridCol w="612377"/>
                <a:gridCol w="681355"/>
              </a:tblGrid>
              <a:tr h="304800">
                <a:tc>
                  <a:txBody>
                    <a:bodyPr/>
                    <a:lstStyle/>
                    <a:p>
                      <a:pPr algn="ctr"/>
                      <a:endParaRPr lang="fr-FR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1er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3ème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17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Je</a:t>
                      </a:r>
                      <a:endParaRPr lang="fr-FR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IS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S / X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17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Tu</a:t>
                      </a:r>
                      <a:endParaRPr lang="fr-FR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</a:t>
                      </a:r>
                      <a:r>
                        <a:rPr lang="fr-FR" b="1" u="sng" dirty="0" smtClean="0"/>
                        <a:t>S</a:t>
                      </a:r>
                      <a:r>
                        <a:rPr lang="fr-FR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*</a:t>
                      </a:r>
                      <a:endParaRPr lang="fr-FR" sz="18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IS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S / X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17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Il/elle</a:t>
                      </a:r>
                      <a:endParaRPr lang="fr-FR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IT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T / D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3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Nous</a:t>
                      </a:r>
                      <a:endParaRPr lang="fr-FR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ONS </a:t>
                      </a:r>
                      <a:r>
                        <a:rPr lang="fr-FR" b="1" dirty="0" smtClean="0">
                          <a:latin typeface="Arial Black" pitchFamily="34" charset="0"/>
                        </a:rPr>
                        <a:t>*</a:t>
                      </a:r>
                      <a:endParaRPr lang="fr-FR" b="1" dirty="0" smtClean="0"/>
                    </a:p>
                    <a:p>
                      <a:pPr algn="ctr"/>
                      <a:r>
                        <a:rPr lang="fr-FR" b="1" dirty="0" smtClean="0"/>
                        <a:t>EZ</a:t>
                      </a:r>
                    </a:p>
                    <a:p>
                      <a:pPr algn="ctr"/>
                      <a:r>
                        <a:rPr lang="fr-FR" b="1" dirty="0" smtClean="0"/>
                        <a:t>ENT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3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Ils/elles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92687"/>
              </p:ext>
            </p:extLst>
          </p:nvPr>
        </p:nvGraphicFramePr>
        <p:xfrm>
          <a:off x="2998059" y="2810388"/>
          <a:ext cx="1376219" cy="2058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706"/>
                <a:gridCol w="506730"/>
                <a:gridCol w="493783"/>
              </a:tblGrid>
              <a:tr h="3212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1er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3ème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5032">
                <a:tc gridSpan="3"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     AIS </a:t>
                      </a:r>
                      <a:r>
                        <a:rPr lang="fr-FR" b="1" dirty="0" smtClean="0">
                          <a:latin typeface="Arial Black" pitchFamily="34" charset="0"/>
                        </a:rPr>
                        <a:t>**</a:t>
                      </a:r>
                      <a:endParaRPr lang="fr-FR" b="1" dirty="0" smtClean="0"/>
                    </a:p>
                    <a:p>
                      <a:pPr algn="ctr"/>
                      <a:r>
                        <a:rPr lang="fr-FR" b="1" dirty="0" smtClean="0"/>
                        <a:t>AIS</a:t>
                      </a:r>
                    </a:p>
                    <a:p>
                      <a:pPr algn="ctr"/>
                      <a:r>
                        <a:rPr lang="fr-FR" b="1" dirty="0" smtClean="0"/>
                        <a:t>AIT</a:t>
                      </a:r>
                    </a:p>
                    <a:p>
                      <a:pPr algn="ctr"/>
                      <a:r>
                        <a:rPr lang="fr-FR" b="1" dirty="0" smtClean="0"/>
                        <a:t>IONS</a:t>
                      </a:r>
                    </a:p>
                    <a:p>
                      <a:pPr algn="ctr"/>
                      <a:r>
                        <a:rPr lang="fr-FR" b="1" dirty="0" smtClean="0"/>
                        <a:t>IEZ</a:t>
                      </a:r>
                    </a:p>
                    <a:p>
                      <a:pPr algn="ctr"/>
                      <a:r>
                        <a:rPr lang="fr-FR" b="1" dirty="0" smtClean="0"/>
                        <a:t>AIENT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827082" y="4905345"/>
            <a:ext cx="16622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dk1"/>
                </a:solidFill>
              </a:rPr>
              <a:t>**</a:t>
            </a:r>
            <a:br>
              <a:rPr lang="fr-FR" dirty="0" smtClean="0">
                <a:solidFill>
                  <a:schemeClr val="dk1"/>
                </a:solidFill>
              </a:rPr>
            </a:br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L</a:t>
            </a: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es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verbes se terminent tous </a:t>
            </a:r>
            <a:b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de la même manière, </a:t>
            </a: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quel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que soit leur groupe.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248522"/>
              </p:ext>
            </p:extLst>
          </p:nvPr>
        </p:nvGraphicFramePr>
        <p:xfrm>
          <a:off x="4572000" y="2846726"/>
          <a:ext cx="1868654" cy="2058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339"/>
                <a:gridCol w="632044"/>
                <a:gridCol w="702271"/>
              </a:tblGrid>
              <a:tr h="3212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1er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3ème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5032">
                <a:tc gridSpan="3"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       AI </a:t>
                      </a:r>
                      <a:r>
                        <a:rPr lang="fr-FR" b="1" dirty="0" smtClean="0">
                          <a:latin typeface="Arial Black" pitchFamily="34" charset="0"/>
                        </a:rPr>
                        <a:t>***</a:t>
                      </a:r>
                      <a:endParaRPr lang="fr-FR" b="1" dirty="0" smtClean="0"/>
                    </a:p>
                    <a:p>
                      <a:pPr algn="ctr"/>
                      <a:r>
                        <a:rPr lang="fr-FR" b="1" dirty="0" smtClean="0"/>
                        <a:t>AS</a:t>
                      </a:r>
                    </a:p>
                    <a:p>
                      <a:pPr algn="ctr"/>
                      <a:r>
                        <a:rPr lang="fr-FR" b="1" dirty="0" smtClean="0"/>
                        <a:t>A</a:t>
                      </a:r>
                    </a:p>
                    <a:p>
                      <a:pPr algn="ctr"/>
                      <a:r>
                        <a:rPr lang="fr-FR" b="1" dirty="0" smtClean="0"/>
                        <a:t>ONS</a:t>
                      </a:r>
                    </a:p>
                    <a:p>
                      <a:pPr algn="ctr"/>
                      <a:r>
                        <a:rPr lang="fr-FR" b="1" dirty="0" smtClean="0"/>
                        <a:t>EZ</a:t>
                      </a:r>
                    </a:p>
                    <a:p>
                      <a:pPr algn="ctr"/>
                      <a:r>
                        <a:rPr lang="fr-FR" b="1" dirty="0" smtClean="0"/>
                        <a:t>ONT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494098" y="4982287"/>
            <a:ext cx="198170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dk1"/>
                </a:solidFill>
              </a:rPr>
              <a:t>***</a:t>
            </a:r>
            <a:br>
              <a:rPr lang="fr-FR" dirty="0" smtClean="0">
                <a:solidFill>
                  <a:schemeClr val="dk1"/>
                </a:solidFill>
              </a:rPr>
            </a:br>
            <a:r>
              <a:rPr lang="fr-FR" sz="1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Les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verbes se terminent tous </a:t>
            </a:r>
            <a:b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de la même manière, </a:t>
            </a:r>
            <a:b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quel que soit leur groupe.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91216"/>
              </p:ext>
            </p:extLst>
          </p:nvPr>
        </p:nvGraphicFramePr>
        <p:xfrm>
          <a:off x="6582713" y="2924944"/>
          <a:ext cx="2381775" cy="2464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720080"/>
                <a:gridCol w="869607"/>
              </a:tblGrid>
              <a:tr h="150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1er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3ème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AI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I/US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AS</a:t>
                      </a:r>
                      <a:endParaRPr lang="fr-FR" sz="16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I/US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A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I/UT 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961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ÂMES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ÎMES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Î/ÛMES</a:t>
                      </a:r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ÂTES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ÎTES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Î/ÛTES</a:t>
                      </a:r>
                      <a:endParaRPr lang="fr-F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1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ÈRENT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IRENT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I/URENT</a:t>
                      </a:r>
                      <a:endParaRPr lang="fr-F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6516216" y="5386571"/>
            <a:ext cx="263488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dk1"/>
                </a:solidFill>
              </a:rPr>
              <a:t>Au passé simple</a:t>
            </a:r>
            <a:br>
              <a:rPr lang="fr-FR" dirty="0" smtClean="0">
                <a:solidFill>
                  <a:schemeClr val="dk1"/>
                </a:solidFill>
              </a:rPr>
            </a:b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fr-FR" sz="1200" b="1" baseline="30000" dirty="0" smtClean="0">
                <a:solidFill>
                  <a:schemeClr val="accent6">
                    <a:lumMod val="50000"/>
                  </a:schemeClr>
                </a:solidFill>
              </a:rPr>
              <a:t>er</a:t>
            </a: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 gr = auxiliaire AVOIR (j’ai, tu as, il a)</a:t>
            </a:r>
          </a:p>
          <a:p>
            <a:pPr algn="ctr"/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fr-FR" sz="1200" b="1" baseline="30000" dirty="0" smtClean="0">
                <a:solidFill>
                  <a:schemeClr val="accent6">
                    <a:lumMod val="50000"/>
                  </a:schemeClr>
                </a:solidFill>
              </a:rPr>
              <a:t>ème</a:t>
            </a: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 gr = singulier comme le présent</a:t>
            </a:r>
          </a:p>
          <a:p>
            <a:pPr algn="ctr"/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fr-FR" sz="1200" b="1" baseline="30000" dirty="0" smtClean="0">
                <a:solidFill>
                  <a:schemeClr val="accent6">
                    <a:lumMod val="50000"/>
                  </a:schemeClr>
                </a:solidFill>
              </a:rPr>
              <a:t>ème</a:t>
            </a: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 groupe : soit un I, soit un U jamais A </a:t>
            </a:r>
            <a:r>
              <a:rPr lang="fr-FR" sz="1200" b="1" dirty="0" smtClean="0"/>
              <a:t>(excepté LE VERBE irrégulier ALLER= </a:t>
            </a:r>
            <a:r>
              <a:rPr lang="fr-FR" sz="1200" b="1" dirty="0" err="1" smtClean="0"/>
              <a:t>j’allAI</a:t>
            </a:r>
            <a:r>
              <a:rPr lang="fr-FR" sz="1200" b="1" dirty="0" smtClean="0"/>
              <a:t> tu </a:t>
            </a:r>
            <a:r>
              <a:rPr lang="fr-FR" sz="1200" b="1" dirty="0" err="1" smtClean="0"/>
              <a:t>allAS</a:t>
            </a:r>
            <a:r>
              <a:rPr lang="fr-FR" sz="1200" b="1" dirty="0" smtClean="0"/>
              <a:t>, il </a:t>
            </a:r>
            <a:r>
              <a:rPr lang="fr-FR" sz="1200" b="1" dirty="0" err="1" smtClean="0"/>
              <a:t>allA</a:t>
            </a:r>
            <a:r>
              <a:rPr lang="fr-FR" sz="1200" b="1" dirty="0" smtClean="0"/>
              <a:t>)</a:t>
            </a:r>
            <a:endParaRPr lang="fr-FR" sz="1200" b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779496" y="6556122"/>
            <a:ext cx="5838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Retiens que 7 fois sur 10 : S à la première personne, S à la 2</a:t>
            </a:r>
            <a:r>
              <a:rPr lang="fr-FR" sz="1000" b="1" baseline="30000" dirty="0" smtClean="0">
                <a:solidFill>
                  <a:srgbClr val="FF0000"/>
                </a:solidFill>
                <a:latin typeface="Arial Black" pitchFamily="34" charset="0"/>
              </a:rPr>
              <a:t>ème</a:t>
            </a:r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, T à la 3ème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5727" y="5877272"/>
            <a:ext cx="15544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Pense au PRESENT de</a:t>
            </a:r>
            <a:b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 l’auxiliaire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</a:rPr>
              <a:t>AVOIR </a:t>
            </a: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</a:rPr>
              <a:t>j’ai, tu as, il a)</a:t>
            </a:r>
          </a:p>
        </p:txBody>
      </p:sp>
    </p:spTree>
    <p:extLst>
      <p:ext uri="{BB962C8B-B14F-4D97-AF65-F5344CB8AC3E}">
        <p14:creationId xmlns:p14="http://schemas.microsoft.com/office/powerpoint/2010/main" val="1505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5793" y="44624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8" y="1372062"/>
            <a:ext cx="721736" cy="69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99792" y="2276872"/>
            <a:ext cx="1512168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Imparfait</a:t>
            </a:r>
          </a:p>
        </p:txBody>
      </p:sp>
      <p:sp>
        <p:nvSpPr>
          <p:cNvPr id="7" name="Rectangle 6"/>
          <p:cNvSpPr/>
          <p:nvPr/>
        </p:nvSpPr>
        <p:spPr>
          <a:xfrm>
            <a:off x="5990190" y="318643"/>
            <a:ext cx="16824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 conjugaisons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69480" y="764704"/>
            <a:ext cx="3144392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4 TEMPS COMPOSÉS :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4082" y="487920"/>
            <a:ext cx="2576978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Indicatif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(suite)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98685" y="673794"/>
            <a:ext cx="17034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Ne pas confondre avec le verbe bête et le verre bavoir…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97296" y="2276872"/>
            <a:ext cx="1358880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Futur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40" y="2316942"/>
            <a:ext cx="1332756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Présent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7411" y="2204864"/>
            <a:ext cx="2035069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Passé simple</a:t>
            </a:r>
          </a:p>
        </p:txBody>
      </p:sp>
      <p:sp>
        <p:nvSpPr>
          <p:cNvPr id="17" name="Bulle ronde 16"/>
          <p:cNvSpPr/>
          <p:nvPr/>
        </p:nvSpPr>
        <p:spPr>
          <a:xfrm>
            <a:off x="7164288" y="548680"/>
            <a:ext cx="1765801" cy="729544"/>
          </a:xfrm>
          <a:prstGeom prst="wedgeEllipseCallout">
            <a:avLst>
              <a:gd name="adj1" fmla="val 26527"/>
              <a:gd name="adj2" fmla="val 5946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1454516" y="1196752"/>
            <a:ext cx="5950576" cy="486121"/>
          </a:xfrm>
          <a:prstGeom prst="roundRect">
            <a:avLst>
              <a:gd name="adj" fmla="val 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TOUJOURS  employés avec le verbe </a:t>
            </a:r>
            <a:r>
              <a:rPr lang="fr-FR" b="1" dirty="0">
                <a:solidFill>
                  <a:schemeClr val="tx1"/>
                </a:solidFill>
              </a:rPr>
              <a:t>ÊT</a:t>
            </a:r>
            <a:r>
              <a:rPr lang="fr-FR" b="1" dirty="0" smtClean="0">
                <a:solidFill>
                  <a:schemeClr val="tx1"/>
                </a:solidFill>
              </a:rPr>
              <a:t>RE</a:t>
            </a:r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 ou le verbe </a:t>
            </a:r>
            <a:r>
              <a:rPr lang="fr-FR" b="1" dirty="0">
                <a:solidFill>
                  <a:schemeClr val="tx1"/>
                </a:solidFill>
              </a:rPr>
              <a:t>AVOIR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286867" y="1700808"/>
            <a:ext cx="1792132" cy="590695"/>
          </a:xfrm>
          <a:prstGeom prst="roundRect">
            <a:avLst>
              <a:gd name="adj" fmla="val 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</a:rPr>
              <a:t>Puisqu’ils aident à conjuguer, on les nomme </a:t>
            </a:r>
            <a:r>
              <a:rPr lang="fr-FR" sz="1200" b="1" dirty="0" smtClean="0">
                <a:solidFill>
                  <a:srgbClr val="FF0000"/>
                </a:solidFill>
              </a:rPr>
              <a:t>AUXILIAIRES</a:t>
            </a:r>
            <a:endParaRPr lang="fr-FR" sz="1200" b="1" dirty="0">
              <a:solidFill>
                <a:srgbClr val="FF0000"/>
              </a:solidFill>
            </a:endParaRPr>
          </a:p>
        </p:txBody>
      </p:sp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082190"/>
              </p:ext>
            </p:extLst>
          </p:nvPr>
        </p:nvGraphicFramePr>
        <p:xfrm>
          <a:off x="107504" y="2748990"/>
          <a:ext cx="2040977" cy="1787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434"/>
                <a:gridCol w="592455"/>
                <a:gridCol w="792088"/>
              </a:tblGrid>
              <a:tr h="150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ETRE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8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AI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SUIS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3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Tu</a:t>
                      </a:r>
                      <a:endParaRPr lang="fr-FR" sz="10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AS</a:t>
                      </a:r>
                      <a:endParaRPr lang="fr-FR" sz="10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ES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020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Il/ elle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EST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AVONS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SOMMES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AVEZ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ÊTES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04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Ils/ elles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ONT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SONT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" name="Rectangle à coins arrondis 30"/>
          <p:cNvSpPr/>
          <p:nvPr/>
        </p:nvSpPr>
        <p:spPr>
          <a:xfrm>
            <a:off x="2187388" y="1700808"/>
            <a:ext cx="4680520" cy="504056"/>
          </a:xfrm>
          <a:prstGeom prst="roundRect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>
                    <a:lumMod val="95000"/>
                  </a:schemeClr>
                </a:solidFill>
              </a:rPr>
              <a:t>auxiliaire </a:t>
            </a:r>
            <a:r>
              <a:rPr lang="fr-FR" b="1" dirty="0" smtClean="0">
                <a:solidFill>
                  <a:schemeClr val="tx1"/>
                </a:solidFill>
              </a:rPr>
              <a:t>ÊTRE</a:t>
            </a:r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 ou  </a:t>
            </a:r>
            <a:r>
              <a:rPr lang="fr-FR" b="1" dirty="0" smtClean="0">
                <a:solidFill>
                  <a:schemeClr val="tx1"/>
                </a:solidFill>
              </a:rPr>
              <a:t>AVOIR</a:t>
            </a:r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 conjugué au :</a:t>
            </a:r>
            <a:endParaRPr lang="fr-FR" b="1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32" name="Tableau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82593"/>
              </p:ext>
            </p:extLst>
          </p:nvPr>
        </p:nvGraphicFramePr>
        <p:xfrm>
          <a:off x="2698723" y="2748990"/>
          <a:ext cx="1513237" cy="1787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149"/>
                <a:gridCol w="792088"/>
              </a:tblGrid>
              <a:tr h="150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ETRE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81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AVAIS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ÉTAIS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3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AVAIS</a:t>
                      </a:r>
                      <a:endParaRPr lang="fr-FR" sz="10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ÉTAIS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020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AVAIT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ÉTAIT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6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AVIONS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ÉTIONS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AVIEZ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ÉTIEZ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04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AVAIENT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ÉTAIENT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074526"/>
              </p:ext>
            </p:extLst>
          </p:nvPr>
        </p:nvGraphicFramePr>
        <p:xfrm>
          <a:off x="4714947" y="2748990"/>
          <a:ext cx="1513237" cy="1787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149"/>
                <a:gridCol w="792088"/>
              </a:tblGrid>
              <a:tr h="150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ETRE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81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AURAI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SERAI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3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AURAS</a:t>
                      </a:r>
                      <a:endParaRPr lang="fr-FR" sz="10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SERAS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020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AURA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SERA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6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AURONS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SERONS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AUREZ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SEREZ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04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AURONT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SERONT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218625"/>
              </p:ext>
            </p:extLst>
          </p:nvPr>
        </p:nvGraphicFramePr>
        <p:xfrm>
          <a:off x="7031439" y="2636912"/>
          <a:ext cx="1428993" cy="1787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905"/>
                <a:gridCol w="792088"/>
              </a:tblGrid>
              <a:tr h="150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1" kern="120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ETRE</a:t>
                      </a:r>
                      <a:endParaRPr lang="fr-FR" sz="10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81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EUS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FUS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36"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EUS</a:t>
                      </a:r>
                      <a:endParaRPr lang="fr-FR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FUS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020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EUT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FUT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67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EÛMES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FEÛMES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EÛTES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FÛTES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04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EURENT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FURENT</a:t>
                      </a:r>
                      <a:endParaRPr lang="fr-FR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Rectangle à coins arrondis 19"/>
          <p:cNvSpPr/>
          <p:nvPr/>
        </p:nvSpPr>
        <p:spPr>
          <a:xfrm>
            <a:off x="108448" y="4586819"/>
            <a:ext cx="6172899" cy="432048"/>
          </a:xfrm>
          <a:prstGeom prst="roundRect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Auquel on rajoute le </a:t>
            </a:r>
            <a:r>
              <a:rPr lang="fr-FR" b="1" dirty="0">
                <a:solidFill>
                  <a:schemeClr val="tx1"/>
                </a:solidFill>
              </a:rPr>
              <a:t>VERBE </a:t>
            </a:r>
            <a:r>
              <a:rPr lang="fr-FR" b="1" dirty="0">
                <a:solidFill>
                  <a:schemeClr val="bg1">
                    <a:lumMod val="95000"/>
                  </a:schemeClr>
                </a:solidFill>
              </a:rPr>
              <a:t>à </a:t>
            </a:r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conjuguer au </a:t>
            </a:r>
            <a:r>
              <a:rPr lang="fr-FR" b="1" dirty="0" smtClean="0">
                <a:solidFill>
                  <a:schemeClr val="tx1"/>
                </a:solidFill>
              </a:rPr>
              <a:t>PARTICIPE PASSÉ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7" name="Flèche vers le bas 46"/>
          <p:cNvSpPr/>
          <p:nvPr/>
        </p:nvSpPr>
        <p:spPr>
          <a:xfrm>
            <a:off x="1200378" y="5589240"/>
            <a:ext cx="131262" cy="216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6645385" y="4365104"/>
            <a:ext cx="18870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1er GROUPE </a:t>
            </a:r>
            <a:r>
              <a:rPr lang="fr-FR" sz="1000" b="1" dirty="0"/>
              <a:t>terminé</a:t>
            </a:r>
            <a:r>
              <a:rPr lang="fr-FR" sz="1400" b="1" dirty="0"/>
              <a:t> </a:t>
            </a:r>
            <a:r>
              <a:rPr lang="fr-FR" sz="1000" b="1" dirty="0"/>
              <a:t>par </a:t>
            </a:r>
            <a:r>
              <a:rPr lang="fr-FR" sz="1000" b="1" dirty="0">
                <a:latin typeface="Baskerville Old Face" pitchFamily="18" charset="0"/>
              </a:rPr>
              <a:t>É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674824" y="4725144"/>
            <a:ext cx="24336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3ème </a:t>
            </a:r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GROUPE </a:t>
            </a:r>
            <a:r>
              <a:rPr lang="fr-FR" sz="1000" b="1" dirty="0"/>
              <a:t>terminé par </a:t>
            </a:r>
            <a:r>
              <a:rPr lang="fr-FR" sz="1000" b="1" dirty="0">
                <a:latin typeface="Baskerville Old Face" pitchFamily="18" charset="0"/>
              </a:rPr>
              <a:t>I U IS IT</a:t>
            </a:r>
            <a:r>
              <a:rPr lang="fr-FR" sz="1000" b="1" dirty="0"/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651543" y="4509120"/>
            <a:ext cx="20249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2ème GROUPE </a:t>
            </a:r>
            <a:r>
              <a:rPr lang="fr-FR" sz="1000" b="1" dirty="0"/>
              <a:t>terminé</a:t>
            </a:r>
            <a:r>
              <a:rPr lang="fr-FR" sz="1400" b="1" dirty="0"/>
              <a:t> </a:t>
            </a:r>
            <a:r>
              <a:rPr lang="fr-FR" sz="1000" b="1" dirty="0"/>
              <a:t>par</a:t>
            </a:r>
            <a:r>
              <a:rPr lang="fr-FR" sz="1000" b="1" dirty="0">
                <a:latin typeface="Baskerville Old Face" pitchFamily="18" charset="0"/>
              </a:rPr>
              <a:t> I</a:t>
            </a:r>
            <a:r>
              <a:rPr lang="fr-FR" sz="1400" b="1" dirty="0">
                <a:latin typeface="Baskerville Old Face" pitchFamily="18" charset="0"/>
              </a:rPr>
              <a:t> </a:t>
            </a:r>
            <a:endParaRPr lang="fr-FR" sz="1400" dirty="0">
              <a:latin typeface="Baskerville Old Face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3987" y="4895756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</a:rPr>
              <a:t>En fonction du verbe conjugué</a:t>
            </a:r>
            <a:endParaRPr lang="fr-FR" sz="1000" b="1" dirty="0"/>
          </a:p>
        </p:txBody>
      </p:sp>
      <p:sp>
        <p:nvSpPr>
          <p:cNvPr id="68" name="Rectangle 67"/>
          <p:cNvSpPr/>
          <p:nvPr/>
        </p:nvSpPr>
        <p:spPr>
          <a:xfrm>
            <a:off x="107504" y="5086345"/>
            <a:ext cx="2079884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Présent </a:t>
            </a:r>
            <a:r>
              <a:rPr lang="fr-FR" sz="1000" b="1" dirty="0" smtClean="0">
                <a:solidFill>
                  <a:srgbClr val="FF0000"/>
                </a:solidFill>
              </a:rPr>
              <a:t>de l’auxiliaire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394112" y="5096217"/>
            <a:ext cx="1889856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Imparfait </a:t>
            </a:r>
            <a:r>
              <a:rPr lang="fr-FR" sz="1200" b="1" dirty="0" smtClean="0">
                <a:solidFill>
                  <a:srgbClr val="FF0000"/>
                </a:solidFill>
              </a:rPr>
              <a:t>de l’auxiliaire</a:t>
            </a:r>
            <a:endParaRPr lang="fr-FR" sz="1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94535" y="5085184"/>
            <a:ext cx="1561641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Futur </a:t>
            </a:r>
            <a:r>
              <a:rPr lang="fr-FR" sz="1200" b="1" dirty="0" smtClean="0">
                <a:solidFill>
                  <a:srgbClr val="FF0000"/>
                </a:solidFill>
              </a:rPr>
              <a:t>de l’auxiliaire</a:t>
            </a:r>
            <a:endParaRPr lang="fr-FR" sz="1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497371" y="5085184"/>
            <a:ext cx="2467117" cy="2769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  <a:latin typeface="Arial Black" pitchFamily="34" charset="0"/>
              </a:rPr>
              <a:t>Passé </a:t>
            </a:r>
            <a:r>
              <a:rPr lang="fr-FR" sz="1200" b="1" dirty="0" smtClean="0">
                <a:solidFill>
                  <a:srgbClr val="FF0000"/>
                </a:solidFill>
                <a:latin typeface="Arial Black" pitchFamily="34" charset="0"/>
              </a:rPr>
              <a:t>simple </a:t>
            </a:r>
            <a:r>
              <a:rPr lang="fr-FR" sz="1200" b="1" dirty="0" smtClean="0">
                <a:solidFill>
                  <a:srgbClr val="FF0000"/>
                </a:solidFill>
              </a:rPr>
              <a:t>de l’auxiliaire</a:t>
            </a:r>
            <a:endParaRPr lang="fr-FR" sz="1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4660" y="5373216"/>
            <a:ext cx="1545051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dirty="0" smtClean="0"/>
              <a:t>+ </a:t>
            </a:r>
            <a:r>
              <a:rPr lang="fr-FR" sz="1000" b="1" dirty="0"/>
              <a:t>P</a:t>
            </a:r>
            <a:r>
              <a:rPr lang="fr-FR" sz="1000" b="1" dirty="0" smtClean="0"/>
              <a:t>ARTICIPE </a:t>
            </a:r>
            <a:r>
              <a:rPr lang="fr-FR" sz="1000" b="1" dirty="0"/>
              <a:t>PASSÉ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9397" y="5373216"/>
            <a:ext cx="1545051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dirty="0" smtClean="0"/>
              <a:t>+ </a:t>
            </a:r>
            <a:r>
              <a:rPr lang="fr-FR" sz="1000" b="1" dirty="0"/>
              <a:t>P</a:t>
            </a:r>
            <a:r>
              <a:rPr lang="fr-FR" sz="1000" b="1" dirty="0" smtClean="0"/>
              <a:t>ARTICIPE </a:t>
            </a:r>
            <a:r>
              <a:rPr lang="fr-FR" sz="1000" b="1" dirty="0"/>
              <a:t>PASSÉ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611125" y="5373216"/>
            <a:ext cx="1545051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dirty="0" smtClean="0"/>
              <a:t>+ </a:t>
            </a:r>
            <a:r>
              <a:rPr lang="fr-FR" sz="1000" b="1" dirty="0"/>
              <a:t>P</a:t>
            </a:r>
            <a:r>
              <a:rPr lang="fr-FR" sz="1000" b="1" dirty="0" smtClean="0"/>
              <a:t>ARTICIPE </a:t>
            </a:r>
            <a:r>
              <a:rPr lang="fr-FR" sz="1000" b="1" dirty="0"/>
              <a:t>PASSÉ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594901" y="5373216"/>
            <a:ext cx="1545051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dirty="0" smtClean="0"/>
              <a:t>+ </a:t>
            </a:r>
            <a:r>
              <a:rPr lang="fr-FR" sz="1000" b="1" dirty="0"/>
              <a:t>P</a:t>
            </a:r>
            <a:r>
              <a:rPr lang="fr-FR" sz="1000" b="1" dirty="0" smtClean="0"/>
              <a:t>ARTICIPE </a:t>
            </a:r>
            <a:r>
              <a:rPr lang="fr-FR" sz="1000" b="1" dirty="0"/>
              <a:t>PASSÉ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8166" y="5661248"/>
            <a:ext cx="2425602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Passé </a:t>
            </a:r>
            <a:b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composé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6" name="Flèche vers le bas 75"/>
          <p:cNvSpPr/>
          <p:nvPr/>
        </p:nvSpPr>
        <p:spPr>
          <a:xfrm>
            <a:off x="3504634" y="5589240"/>
            <a:ext cx="131262" cy="216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2578446" y="5661248"/>
            <a:ext cx="1851358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Plus que </a:t>
            </a:r>
            <a:b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parfait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8" name="Flèche vers le bas 77"/>
          <p:cNvSpPr/>
          <p:nvPr/>
        </p:nvSpPr>
        <p:spPr>
          <a:xfrm rot="16200000">
            <a:off x="6423931" y="4645756"/>
            <a:ext cx="156912" cy="3156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79" name="Rectangle 78"/>
          <p:cNvSpPr/>
          <p:nvPr/>
        </p:nvSpPr>
        <p:spPr>
          <a:xfrm>
            <a:off x="4592850" y="5661248"/>
            <a:ext cx="1851358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Futur 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Antérieur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0" name="Flèche vers le bas 79"/>
          <p:cNvSpPr/>
          <p:nvPr/>
        </p:nvSpPr>
        <p:spPr>
          <a:xfrm>
            <a:off x="7753106" y="5589240"/>
            <a:ext cx="131262" cy="216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Flèche vers le bas 80"/>
          <p:cNvSpPr/>
          <p:nvPr/>
        </p:nvSpPr>
        <p:spPr>
          <a:xfrm>
            <a:off x="5376842" y="5589240"/>
            <a:ext cx="131262" cy="216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Rectangle 81"/>
          <p:cNvSpPr/>
          <p:nvPr/>
        </p:nvSpPr>
        <p:spPr>
          <a:xfrm>
            <a:off x="6897106" y="5661248"/>
            <a:ext cx="1851358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Passé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Arial Black" pitchFamily="34" charset="0"/>
              </a:rPr>
              <a:t>Antérieur</a:t>
            </a:r>
            <a:endParaRPr lang="fr-FR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260754" y="6413266"/>
            <a:ext cx="2078998" cy="400110"/>
          </a:xfrm>
          <a:prstGeom prst="rect">
            <a:avLst/>
          </a:prstGeom>
          <a:ln w="15875" cap="rnd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Exemples : j’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chant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é  </a:t>
            </a:r>
            <a:b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je </a:t>
            </a:r>
            <a:r>
              <a:rPr lang="fr-FR" sz="1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suis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ven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</a:t>
            </a:r>
            <a:r>
              <a:rPr lang="fr-FR" sz="1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endParaRPr lang="fr-FR" sz="1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637018" y="6413266"/>
            <a:ext cx="1790966" cy="400110"/>
          </a:xfrm>
          <a:prstGeom prst="rect">
            <a:avLst/>
          </a:prstGeom>
          <a:ln w="15875" cap="rnd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Tu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avais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parl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é  </a:t>
            </a:r>
            <a:b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tu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étais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</a:t>
            </a:r>
            <a:r>
              <a:rPr lang="fr-FR" sz="1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endParaRPr lang="fr-FR" sz="1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716016" y="6413266"/>
            <a:ext cx="1790966" cy="400110"/>
          </a:xfrm>
          <a:prstGeom prst="rect">
            <a:avLst/>
          </a:prstGeom>
          <a:ln w="15875" cap="rnd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aura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écri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</a:t>
            </a:r>
            <a:b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Elle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sera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fin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endParaRPr lang="fr-FR" sz="1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957498" y="6413266"/>
            <a:ext cx="1790966" cy="400110"/>
          </a:xfrm>
          <a:prstGeom prst="rect">
            <a:avLst/>
          </a:prstGeom>
          <a:ln w="15875" cap="rnd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Nous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eûmes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  </a:t>
            </a:r>
            <a:b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Nous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fûmes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ven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u-e-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endParaRPr lang="fr-FR" sz="1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949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5793" y="116632"/>
            <a:ext cx="2845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</a:t>
            </a:r>
            <a:r>
              <a:rPr lang="fr-FR" sz="5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VERBE</a:t>
            </a:r>
            <a:endParaRPr lang="fr-FR" sz="54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2391" y="332656"/>
            <a:ext cx="122700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= Voix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055" y="1358371"/>
            <a:ext cx="1041766" cy="1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2162980" y="908720"/>
            <a:ext cx="4137212" cy="67173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verbe  varie en fonction de la Voix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Bulle ronde 7"/>
          <p:cNvSpPr/>
          <p:nvPr/>
        </p:nvSpPr>
        <p:spPr>
          <a:xfrm>
            <a:off x="6711396" y="548680"/>
            <a:ext cx="2181084" cy="695907"/>
          </a:xfrm>
          <a:prstGeom prst="wedgeEllipseCallout">
            <a:avLst>
              <a:gd name="adj1" fmla="val 15348"/>
              <a:gd name="adj2" fmla="val 641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831439" y="736104"/>
            <a:ext cx="1872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 La voix, Ah </a:t>
            </a:r>
            <a:r>
              <a:rPr lang="fr-FR" sz="1000" b="1" dirty="0" err="1" smtClean="0">
                <a:latin typeface="Arial Black" pitchFamily="34" charset="0"/>
              </a:rPr>
              <a:t>Ah</a:t>
            </a:r>
            <a:r>
              <a:rPr lang="fr-FR" sz="1000" b="1" dirty="0" smtClean="0">
                <a:latin typeface="Arial Black" pitchFamily="34" charset="0"/>
              </a:rPr>
              <a:t> : Vive la Star </a:t>
            </a:r>
            <a:r>
              <a:rPr lang="fr-FR" sz="1000" b="1" dirty="0" err="1" smtClean="0">
                <a:latin typeface="Arial Black" pitchFamily="34" charset="0"/>
              </a:rPr>
              <a:t>Académy</a:t>
            </a:r>
            <a:r>
              <a:rPr lang="fr-FR" sz="1000" b="1" dirty="0" smtClean="0">
                <a:latin typeface="Arial Black" pitchFamily="34" charset="0"/>
              </a:rPr>
              <a:t> des Mots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8898" y="332656"/>
            <a:ext cx="704039" cy="52322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- </a:t>
            </a:r>
            <a:r>
              <a:rPr lang="fr-FR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V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2619469"/>
            <a:ext cx="3337087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Arial Black" pitchFamily="34" charset="0"/>
              </a:rPr>
              <a:t>1- La Voix active</a:t>
            </a:r>
            <a:endParaRPr lang="fr-FR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90190" y="318643"/>
            <a:ext cx="11169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(la Voix)</a:t>
            </a:r>
            <a:endParaRPr lang="fr-FR" sz="1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3790" y="1628800"/>
            <a:ext cx="27983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Il existe 3 VOIX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7504" y="3716680"/>
            <a:ext cx="264358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Arial Black" pitchFamily="34" charset="0"/>
              </a:rPr>
              <a:t>2- La Voix passive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09717" y="3404957"/>
            <a:ext cx="3013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bien le cheval qui travaille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8944" y="5652536"/>
            <a:ext cx="325954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Arial Black" pitchFamily="34" charset="0"/>
              </a:rPr>
              <a:t>3- La Voix </a:t>
            </a:r>
            <a:r>
              <a:rPr lang="fr-FR" b="1" dirty="0" err="1" smtClean="0">
                <a:solidFill>
                  <a:srgbClr val="FF0000"/>
                </a:solidFill>
                <a:latin typeface="Arial Black" pitchFamily="34" charset="0"/>
              </a:rPr>
              <a:t>PRONOMinale</a:t>
            </a:r>
            <a:endParaRPr lang="fr-FR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03648" y="4941168"/>
            <a:ext cx="56352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</a:rPr>
              <a:t>Le sujet ACTIF devient COMPLEMENT D’AGENT, alors que je COD  ACTIF devient SUJET</a:t>
            </a:r>
            <a:endParaRPr lang="fr-F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1255" y="3097607"/>
            <a:ext cx="3825128" cy="307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Le cheval tire la charrette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605921" y="2090465"/>
            <a:ext cx="5105475" cy="37640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latin typeface="Arial Black" pitchFamily="34" charset="0"/>
              </a:rPr>
              <a:t>C’est un peu compliqué ; </a:t>
            </a:r>
            <a:r>
              <a:rPr lang="fr-FR" sz="1200" b="1" dirty="0" smtClean="0">
                <a:latin typeface="Arial Black" pitchFamily="34" charset="0"/>
              </a:rPr>
              <a:t>Retiens </a:t>
            </a:r>
            <a:r>
              <a:rPr lang="fr-FR" sz="1200" b="1" dirty="0">
                <a:latin typeface="Arial Black" pitchFamily="34" charset="0"/>
              </a:rPr>
              <a:t>que pour trouver la VOIX</a:t>
            </a:r>
          </a:p>
          <a:p>
            <a:pPr algn="ctr"/>
            <a:r>
              <a:rPr lang="fr-FR" sz="1200" b="1" dirty="0">
                <a:solidFill>
                  <a:srgbClr val="FFFF00"/>
                </a:solidFill>
                <a:latin typeface="Arial Black" pitchFamily="34" charset="0"/>
              </a:rPr>
              <a:t>Il faut rechercher le SUJET du verbe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02801" y="4994129"/>
            <a:ext cx="1646541" cy="43088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4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</a:rPr>
              <a:t>Retiens bien ces mots :</a:t>
            </a:r>
          </a:p>
          <a:p>
            <a:pPr algn="ctr"/>
            <a:r>
              <a:rPr lang="fr-FR" sz="1000" b="1" dirty="0" smtClean="0"/>
              <a:t>COMPLEMENT D’AGENT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3478492" y="2620544"/>
            <a:ext cx="3051112" cy="37640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rgbClr val="FFFF00"/>
                </a:solidFill>
                <a:latin typeface="Arial Black" pitchFamily="34" charset="0"/>
              </a:rPr>
              <a:t>L</a:t>
            </a:r>
            <a:r>
              <a:rPr lang="fr-FR" sz="1200" b="1" dirty="0" smtClean="0">
                <a:solidFill>
                  <a:srgbClr val="FFFF00"/>
                </a:solidFill>
                <a:latin typeface="Arial Black" pitchFamily="34" charset="0"/>
              </a:rPr>
              <a:t>e </a:t>
            </a:r>
            <a:r>
              <a:rPr lang="fr-FR" sz="1200" b="1" dirty="0">
                <a:solidFill>
                  <a:srgbClr val="FFFF00"/>
                </a:solidFill>
                <a:latin typeface="Arial Black" pitchFamily="34" charset="0"/>
              </a:rPr>
              <a:t>SUJET </a:t>
            </a:r>
            <a:r>
              <a:rPr lang="fr-FR" sz="1200" b="1" dirty="0" smtClean="0">
                <a:solidFill>
                  <a:schemeClr val="tx1"/>
                </a:solidFill>
                <a:latin typeface="Arial Black" pitchFamily="34" charset="0"/>
              </a:rPr>
              <a:t>accomplit</a:t>
            </a:r>
            <a:r>
              <a:rPr lang="fr-FR" sz="1200" b="1" dirty="0" smtClean="0">
                <a:solidFill>
                  <a:srgbClr val="FFFF00"/>
                </a:solidFill>
                <a:latin typeface="Arial Black" pitchFamily="34" charset="0"/>
              </a:rPr>
              <a:t> l’action</a:t>
            </a:r>
            <a:endParaRPr lang="fr-FR" sz="1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87628" y="3097607"/>
            <a:ext cx="3825128" cy="307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Le chat mange la souris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252955" y="3440524"/>
            <a:ext cx="4457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C’est bien le chat qui a attrapé la souris </a:t>
            </a:r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(Pauvre bête !)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3497546" y="3698598"/>
            <a:ext cx="3051112" cy="37640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rgbClr val="FFFF00"/>
                </a:solidFill>
                <a:latin typeface="Arial Black" pitchFamily="34" charset="0"/>
              </a:rPr>
              <a:t>L</a:t>
            </a:r>
            <a:r>
              <a:rPr lang="fr-FR" sz="1200" b="1" dirty="0" smtClean="0">
                <a:solidFill>
                  <a:srgbClr val="FFFF00"/>
                </a:solidFill>
                <a:latin typeface="Arial Black" pitchFamily="34" charset="0"/>
              </a:rPr>
              <a:t>e </a:t>
            </a:r>
            <a:r>
              <a:rPr lang="fr-FR" sz="1200" b="1" dirty="0">
                <a:solidFill>
                  <a:srgbClr val="FFFF00"/>
                </a:solidFill>
                <a:latin typeface="Arial Black" pitchFamily="34" charset="0"/>
              </a:rPr>
              <a:t>SUJET </a:t>
            </a:r>
            <a:r>
              <a:rPr lang="fr-FR" sz="1200" b="1" dirty="0" smtClean="0">
                <a:solidFill>
                  <a:schemeClr val="tx1"/>
                </a:solidFill>
                <a:latin typeface="Arial Black" pitchFamily="34" charset="0"/>
              </a:rPr>
              <a:t>subit</a:t>
            </a:r>
            <a:r>
              <a:rPr lang="fr-FR" sz="1200" b="1" dirty="0" smtClean="0">
                <a:solidFill>
                  <a:srgbClr val="FFFF00"/>
                </a:solidFill>
                <a:latin typeface="Arial Black" pitchFamily="34" charset="0"/>
              </a:rPr>
              <a:t> l’action</a:t>
            </a:r>
            <a:endParaRPr lang="fr-FR" sz="1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64701" y="4488795"/>
            <a:ext cx="3013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La charrette n’avance pas toute seule.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66297" y="4181444"/>
            <a:ext cx="2737551" cy="3429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La charrette est tirée par le cheval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42612" y="4181445"/>
            <a:ext cx="3199129" cy="307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La souris est mangée par le chat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207939" y="4524362"/>
            <a:ext cx="45029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La souris n’a rien demandé, elle SUBIT </a:t>
            </a:r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(Pauvre bête  encore !)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53783" y="4745606"/>
            <a:ext cx="71272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dirty="0" smtClean="0">
                <a:solidFill>
                  <a:srgbClr val="FF0000"/>
                </a:solidFill>
              </a:rPr>
              <a:t>Pour reconnaître la VOIX PASSIVE, observe qu’il y a TOUJOURS </a:t>
            </a:r>
            <a:r>
              <a:rPr lang="fr-FR" sz="1000" b="1" dirty="0">
                <a:latin typeface="Arial Black" pitchFamily="34" charset="0"/>
              </a:rPr>
              <a:t>l’auxiliaire </a:t>
            </a:r>
            <a:r>
              <a:rPr lang="fr-FR" sz="1000" b="1" dirty="0" smtClean="0">
                <a:latin typeface="Arial Black" pitchFamily="34" charset="0"/>
              </a:rPr>
              <a:t>ÊTRE </a:t>
            </a:r>
            <a:r>
              <a:rPr lang="fr-FR" sz="1000" b="1" dirty="0" smtClean="0">
                <a:solidFill>
                  <a:srgbClr val="FF0000"/>
                </a:solidFill>
              </a:rPr>
              <a:t>et la </a:t>
            </a:r>
            <a:r>
              <a:rPr lang="fr-FR" sz="1000" b="1" dirty="0">
                <a:latin typeface="Arial Black" pitchFamily="34" charset="0"/>
              </a:rPr>
              <a:t>préposition PAR </a:t>
            </a:r>
            <a:r>
              <a:rPr lang="fr-FR" sz="1000" b="1" dirty="0">
                <a:solidFill>
                  <a:srgbClr val="FF0000"/>
                </a:solidFill>
              </a:rPr>
              <a:t>(parfois </a:t>
            </a:r>
            <a:r>
              <a:rPr lang="fr-FR" sz="1000" b="1" dirty="0">
                <a:latin typeface="Arial Black" pitchFamily="34" charset="0"/>
              </a:rPr>
              <a:t>DE</a:t>
            </a:r>
            <a:r>
              <a:rPr lang="fr-FR" sz="1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1755559" y="5218167"/>
            <a:ext cx="5030110" cy="335867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Pense à accorder la PARTICPE PASSÉ employé derrière l’auxiliaire ÊTRE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3741006" y="5651888"/>
            <a:ext cx="4402340" cy="44140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rgbClr val="FFFF00"/>
                </a:solidFill>
                <a:latin typeface="Arial Black" pitchFamily="34" charset="0"/>
              </a:rPr>
              <a:t>L</a:t>
            </a:r>
            <a:r>
              <a:rPr lang="fr-FR" sz="1200" b="1" dirty="0" smtClean="0">
                <a:solidFill>
                  <a:srgbClr val="FFFF00"/>
                </a:solidFill>
                <a:latin typeface="Arial Black" pitchFamily="34" charset="0"/>
              </a:rPr>
              <a:t>e VERBE est </a:t>
            </a:r>
            <a:r>
              <a:rPr lang="fr-FR" sz="1200" b="1" dirty="0" smtClean="0">
                <a:solidFill>
                  <a:schemeClr val="tx1"/>
                </a:solidFill>
                <a:latin typeface="Arial Black" pitchFamily="34" charset="0"/>
              </a:rPr>
              <a:t>TOUJOURS</a:t>
            </a:r>
            <a:r>
              <a:rPr lang="fr-FR" sz="1200" b="1" dirty="0" smtClean="0">
                <a:solidFill>
                  <a:srgbClr val="FFFF00"/>
                </a:solidFill>
                <a:latin typeface="Arial Black" pitchFamily="34" charset="0"/>
              </a:rPr>
              <a:t>  accompagné du </a:t>
            </a:r>
            <a:r>
              <a:rPr lang="fr-FR" sz="1400" b="1" dirty="0">
                <a:solidFill>
                  <a:srgbClr val="002060"/>
                </a:solidFill>
                <a:latin typeface="Baskerville Old Face" pitchFamily="18" charset="0"/>
              </a:rPr>
              <a:t>PRONOM PERSONNEL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41741" y="6202857"/>
            <a:ext cx="968214" cy="43088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4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</a:rPr>
              <a:t>D’où la voix:</a:t>
            </a:r>
          </a:p>
          <a:p>
            <a:pPr algn="ctr"/>
            <a:r>
              <a:rPr lang="fr-FR" sz="1000" b="1" dirty="0" err="1" smtClean="0"/>
              <a:t>PRONOM</a:t>
            </a:r>
            <a:r>
              <a:rPr lang="fr-FR" sz="800" b="1" dirty="0" err="1" smtClean="0"/>
              <a:t>inale</a:t>
            </a:r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7400" y="6149967"/>
            <a:ext cx="1495556" cy="2683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Baskerville Old Face" pitchFamily="18" charset="0"/>
              </a:rPr>
              <a:t>Je </a:t>
            </a:r>
            <a:r>
              <a:rPr lang="fr-FR" sz="1200" b="1" dirty="0">
                <a:solidFill>
                  <a:srgbClr val="002060"/>
                </a:solidFill>
                <a:latin typeface="Arial Black" pitchFamily="34" charset="0"/>
              </a:rPr>
              <a:t>me</a:t>
            </a:r>
            <a:r>
              <a:rPr lang="fr-FR" sz="1400" b="1" dirty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fr-FR" sz="1400" b="1" dirty="0">
                <a:solidFill>
                  <a:schemeClr val="tx1"/>
                </a:solidFill>
                <a:latin typeface="Baskerville Old Face" pitchFamily="18" charset="0"/>
              </a:rPr>
              <a:t>promène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84732" y="6149968"/>
            <a:ext cx="2086839" cy="2683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Elle </a:t>
            </a:r>
            <a:r>
              <a:rPr lang="fr-FR" sz="1400" b="1" dirty="0">
                <a:solidFill>
                  <a:srgbClr val="002060"/>
                </a:solidFill>
                <a:latin typeface="Baskerville Old Face" pitchFamily="18" charset="0"/>
              </a:rPr>
              <a:t>se</a:t>
            </a:r>
            <a:r>
              <a:rPr lang="fr-FR" sz="14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brosse les dents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45626" y="6149968"/>
            <a:ext cx="1069063" cy="2683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Tu </a:t>
            </a:r>
            <a:r>
              <a:rPr lang="fr-FR" sz="1200" b="1" dirty="0">
                <a:solidFill>
                  <a:srgbClr val="002060"/>
                </a:solidFill>
                <a:latin typeface="Arial Black" pitchFamily="34" charset="0"/>
              </a:rPr>
              <a:t>te</a:t>
            </a:r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 lèves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53811" y="6149968"/>
            <a:ext cx="1454493" cy="2683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Nous </a:t>
            </a:r>
            <a:r>
              <a:rPr lang="fr-FR" sz="1400" b="1" dirty="0" smtClean="0">
                <a:solidFill>
                  <a:srgbClr val="002060"/>
                </a:solidFill>
                <a:latin typeface="Baskerville Old Face" pitchFamily="18" charset="0"/>
              </a:rPr>
              <a:t>nous </a:t>
            </a:r>
            <a:r>
              <a:rPr lang="fr-FR" sz="1400" b="1" dirty="0" smtClean="0">
                <a:solidFill>
                  <a:schemeClr val="tx1"/>
                </a:solidFill>
                <a:latin typeface="Baskerville Old Face" pitchFamily="18" charset="0"/>
              </a:rPr>
              <a:t>lavons</a:t>
            </a:r>
            <a:endParaRPr lang="fr-FR" sz="1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9838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1206</Words>
  <Application>Microsoft Office PowerPoint</Application>
  <PresentationFormat>Affichage à l'écran (4:3)</PresentationFormat>
  <Paragraphs>359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8</cp:revision>
  <dcterms:created xsi:type="dcterms:W3CDTF">2012-07-04T08:16:12Z</dcterms:created>
  <dcterms:modified xsi:type="dcterms:W3CDTF">2012-08-16T07:58:52Z</dcterms:modified>
</cp:coreProperties>
</file>